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4" r:id="rId9"/>
    <p:sldId id="265" r:id="rId10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6F"/>
    <a:srgbClr val="C9D0CB"/>
    <a:srgbClr val="9D3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6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A3CB0-0699-4E18-8CEA-1093AF95119F}" type="datetimeFigureOut">
              <a:rPr lang="de-DE" smtClean="0"/>
              <a:t>26.09.2023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1C7E0-BFE9-447D-B66B-852DAB155E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8355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BDA96675-1F9B-DC84-439D-37AE6FD92A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1516" r="13839" b="2157"/>
          <a:stretch/>
        </p:blipFill>
        <p:spPr>
          <a:xfrm>
            <a:off x="1908" y="2077453"/>
            <a:ext cx="9152809" cy="4780546"/>
          </a:xfrm>
          <a:prstGeom prst="rect">
            <a:avLst/>
          </a:prstGeom>
        </p:spPr>
      </p:pic>
      <p:pic>
        <p:nvPicPr>
          <p:cNvPr id="6" name="Grafik 5" descr="Ein Bild, das Screenshot, Grafiken, Schrift, Grafikdesign enthält.&#10;&#10;Automatisch generierte Beschreibung">
            <a:extLst>
              <a:ext uri="{FF2B5EF4-FFF2-40B4-BE49-F238E27FC236}">
                <a16:creationId xmlns:a16="http://schemas.microsoft.com/office/drawing/2014/main" id="{3D3F5F7B-ECA4-9030-4ADB-71FDF284D8E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"/>
            <a:ext cx="4231640" cy="1761109"/>
          </a:xfrm>
          <a:prstGeom prst="rect">
            <a:avLst/>
          </a:prstGeom>
        </p:spPr>
      </p:pic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532F285B-8489-2BB9-D27F-F99CE4E7453F}"/>
              </a:ext>
            </a:extLst>
          </p:cNvPr>
          <p:cNvSpPr/>
          <p:nvPr userDrawn="1"/>
        </p:nvSpPr>
        <p:spPr>
          <a:xfrm>
            <a:off x="4473444" y="-7466"/>
            <a:ext cx="4681273" cy="5485633"/>
          </a:xfrm>
          <a:custGeom>
            <a:avLst/>
            <a:gdLst>
              <a:gd name="connsiteX0" fmla="*/ 1548581 w 6372375"/>
              <a:gd name="connsiteY0" fmla="*/ 0 h 5456901"/>
              <a:gd name="connsiteX1" fmla="*/ 6368687 w 6372375"/>
              <a:gd name="connsiteY1" fmla="*/ 7373 h 5456901"/>
              <a:gd name="connsiteX2" fmla="*/ 6372375 w 6372375"/>
              <a:gd name="connsiteY2" fmla="*/ 4837470 h 5456901"/>
              <a:gd name="connsiteX3" fmla="*/ 3101919 w 6372375"/>
              <a:gd name="connsiteY3" fmla="*/ 5456901 h 5456901"/>
              <a:gd name="connsiteX4" fmla="*/ 0 w 6372375"/>
              <a:gd name="connsiteY4" fmla="*/ 3266766 h 5456901"/>
              <a:gd name="connsiteX5" fmla="*/ 3687 w 6372375"/>
              <a:gd name="connsiteY5" fmla="*/ 1150373 h 5456901"/>
              <a:gd name="connsiteX0" fmla="*/ 1548581 w 6368687"/>
              <a:gd name="connsiteY0" fmla="*/ 0 h 5456901"/>
              <a:gd name="connsiteX1" fmla="*/ 6368687 w 6368687"/>
              <a:gd name="connsiteY1" fmla="*/ 7373 h 5456901"/>
              <a:gd name="connsiteX2" fmla="*/ 4716918 w 6368687"/>
              <a:gd name="connsiteY2" fmla="*/ 5148492 h 5456901"/>
              <a:gd name="connsiteX3" fmla="*/ 3101919 w 6368687"/>
              <a:gd name="connsiteY3" fmla="*/ 5456901 h 5456901"/>
              <a:gd name="connsiteX4" fmla="*/ 0 w 6368687"/>
              <a:gd name="connsiteY4" fmla="*/ 3266766 h 5456901"/>
              <a:gd name="connsiteX5" fmla="*/ 3687 w 6368687"/>
              <a:gd name="connsiteY5" fmla="*/ 1150373 h 5456901"/>
              <a:gd name="connsiteX6" fmla="*/ 1548581 w 6368687"/>
              <a:gd name="connsiteY6" fmla="*/ 0 h 5456901"/>
              <a:gd name="connsiteX0" fmla="*/ 1548581 w 4750715"/>
              <a:gd name="connsiteY0" fmla="*/ 0 h 5456901"/>
              <a:gd name="connsiteX1" fmla="*/ 4750685 w 4750715"/>
              <a:gd name="connsiteY1" fmla="*/ 14778 h 5456901"/>
              <a:gd name="connsiteX2" fmla="*/ 4716918 w 4750715"/>
              <a:gd name="connsiteY2" fmla="*/ 5148492 h 5456901"/>
              <a:gd name="connsiteX3" fmla="*/ 3101919 w 4750715"/>
              <a:gd name="connsiteY3" fmla="*/ 5456901 h 5456901"/>
              <a:gd name="connsiteX4" fmla="*/ 0 w 4750715"/>
              <a:gd name="connsiteY4" fmla="*/ 3266766 h 5456901"/>
              <a:gd name="connsiteX5" fmla="*/ 3687 w 4750715"/>
              <a:gd name="connsiteY5" fmla="*/ 1150373 h 5456901"/>
              <a:gd name="connsiteX6" fmla="*/ 1548581 w 4750715"/>
              <a:gd name="connsiteY6" fmla="*/ 0 h 5456901"/>
              <a:gd name="connsiteX0" fmla="*/ 1548581 w 4735755"/>
              <a:gd name="connsiteY0" fmla="*/ 0 h 5456901"/>
              <a:gd name="connsiteX1" fmla="*/ 4735704 w 4735755"/>
              <a:gd name="connsiteY1" fmla="*/ 7373 h 5456901"/>
              <a:gd name="connsiteX2" fmla="*/ 4716918 w 4735755"/>
              <a:gd name="connsiteY2" fmla="*/ 5148492 h 5456901"/>
              <a:gd name="connsiteX3" fmla="*/ 3101919 w 4735755"/>
              <a:gd name="connsiteY3" fmla="*/ 5456901 h 5456901"/>
              <a:gd name="connsiteX4" fmla="*/ 0 w 4735755"/>
              <a:gd name="connsiteY4" fmla="*/ 3266766 h 5456901"/>
              <a:gd name="connsiteX5" fmla="*/ 3687 w 4735755"/>
              <a:gd name="connsiteY5" fmla="*/ 1150373 h 5456901"/>
              <a:gd name="connsiteX6" fmla="*/ 1548581 w 4735755"/>
              <a:gd name="connsiteY6" fmla="*/ 0 h 5456901"/>
              <a:gd name="connsiteX0" fmla="*/ 1548581 w 4720883"/>
              <a:gd name="connsiteY0" fmla="*/ 0 h 5456901"/>
              <a:gd name="connsiteX1" fmla="*/ 4720723 w 4720883"/>
              <a:gd name="connsiteY1" fmla="*/ 7373 h 5456901"/>
              <a:gd name="connsiteX2" fmla="*/ 4716918 w 4720883"/>
              <a:gd name="connsiteY2" fmla="*/ 5148492 h 5456901"/>
              <a:gd name="connsiteX3" fmla="*/ 3101919 w 4720883"/>
              <a:gd name="connsiteY3" fmla="*/ 5456901 h 5456901"/>
              <a:gd name="connsiteX4" fmla="*/ 0 w 4720883"/>
              <a:gd name="connsiteY4" fmla="*/ 3266766 h 5456901"/>
              <a:gd name="connsiteX5" fmla="*/ 3687 w 4720883"/>
              <a:gd name="connsiteY5" fmla="*/ 1150373 h 5456901"/>
              <a:gd name="connsiteX6" fmla="*/ 1548581 w 4720883"/>
              <a:gd name="connsiteY6" fmla="*/ 0 h 5456901"/>
              <a:gd name="connsiteX0" fmla="*/ 1548581 w 4716918"/>
              <a:gd name="connsiteY0" fmla="*/ 7437 h 5464338"/>
              <a:gd name="connsiteX1" fmla="*/ 4713232 w 4716918"/>
              <a:gd name="connsiteY1" fmla="*/ 0 h 5464338"/>
              <a:gd name="connsiteX2" fmla="*/ 4716918 w 4716918"/>
              <a:gd name="connsiteY2" fmla="*/ 5155929 h 5464338"/>
              <a:gd name="connsiteX3" fmla="*/ 3101919 w 4716918"/>
              <a:gd name="connsiteY3" fmla="*/ 5464338 h 5464338"/>
              <a:gd name="connsiteX4" fmla="*/ 0 w 4716918"/>
              <a:gd name="connsiteY4" fmla="*/ 3274203 h 5464338"/>
              <a:gd name="connsiteX5" fmla="*/ 3687 w 4716918"/>
              <a:gd name="connsiteY5" fmla="*/ 1157810 h 5464338"/>
              <a:gd name="connsiteX6" fmla="*/ 1548581 w 4716918"/>
              <a:gd name="connsiteY6" fmla="*/ 7437 h 546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6918" h="5464338">
                <a:moveTo>
                  <a:pt x="1548581" y="7437"/>
                </a:moveTo>
                <a:lnTo>
                  <a:pt x="4713232" y="0"/>
                </a:lnTo>
                <a:cubicBezTo>
                  <a:pt x="4714461" y="1610032"/>
                  <a:pt x="4715689" y="3545897"/>
                  <a:pt x="4716918" y="5155929"/>
                </a:cubicBezTo>
                <a:lnTo>
                  <a:pt x="3101919" y="5464338"/>
                </a:lnTo>
                <a:lnTo>
                  <a:pt x="0" y="3274203"/>
                </a:lnTo>
                <a:lnTo>
                  <a:pt x="3687" y="1157810"/>
                </a:lnTo>
                <a:lnTo>
                  <a:pt x="1548581" y="7437"/>
                </a:lnTo>
                <a:close/>
              </a:path>
            </a:pathLst>
          </a:cu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5398" t="136" r="-41926" b="-13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FFFEF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platzhalter 58">
            <a:extLst>
              <a:ext uri="{FF2B5EF4-FFF2-40B4-BE49-F238E27FC236}">
                <a16:creationId xmlns:a16="http://schemas.microsoft.com/office/drawing/2014/main" id="{607EE2FA-4F67-FECA-EA1B-583EFC77E9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2057" y="3762755"/>
            <a:ext cx="184731" cy="61555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 marL="0" indent="0">
              <a:buNone/>
              <a:defRPr sz="3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0" name="Textplatzhalter 58">
            <a:extLst>
              <a:ext uri="{FF2B5EF4-FFF2-40B4-BE49-F238E27FC236}">
                <a16:creationId xmlns:a16="http://schemas.microsoft.com/office/drawing/2014/main" id="{9F4212AA-4F0A-6441-57CF-6AC81EBB190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2057" y="4468406"/>
            <a:ext cx="184731" cy="61555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 marL="0" indent="0">
              <a:buNone/>
              <a:defRPr sz="3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1" name="Textplatzhalter 58">
            <a:extLst>
              <a:ext uri="{FF2B5EF4-FFF2-40B4-BE49-F238E27FC236}">
                <a16:creationId xmlns:a16="http://schemas.microsoft.com/office/drawing/2014/main" id="{2C70C966-22A7-30DE-924A-BACF8BBDA1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3011" y="5174057"/>
            <a:ext cx="184731" cy="61555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 marL="0" indent="0">
              <a:buNone/>
              <a:defRPr sz="3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3" name="Textplatzhalter 58">
            <a:extLst>
              <a:ext uri="{FF2B5EF4-FFF2-40B4-BE49-F238E27FC236}">
                <a16:creationId xmlns:a16="http://schemas.microsoft.com/office/drawing/2014/main" id="{41DDDB29-4A2D-BAB8-94D4-AF1B7BC0F42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5327" y="5879708"/>
            <a:ext cx="18473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173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0A84958-61BC-4B51-CEEA-4479C7626A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0000" y="6408000"/>
            <a:ext cx="1440000" cy="365125"/>
          </a:xfrm>
          <a:prstGeom prst="rect">
            <a:avLst/>
          </a:prstGeom>
        </p:spPr>
        <p:txBody>
          <a:bodyPr/>
          <a:lstStyle/>
          <a:p>
            <a:fld id="{54B8FB9F-8876-46E4-8BB9-59B5038BB0A0}" type="datetime1">
              <a:rPr lang="de-DE" smtClean="0"/>
              <a:t>26.09.2023</a:t>
            </a:fld>
            <a:endParaRPr lang="de-DE"/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9C76EACF-8D5D-B4D3-2215-5DA47D450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20000" y="6408000"/>
            <a:ext cx="34200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Prof. Dr.-Ing. Johann Zitzelsberger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485ADA5-86C8-621C-491E-C5D62FE4C7EE}"/>
              </a:ext>
            </a:extLst>
          </p:cNvPr>
          <p:cNvSpPr txBox="1"/>
          <p:nvPr userDrawn="1"/>
        </p:nvSpPr>
        <p:spPr>
          <a:xfrm>
            <a:off x="180000" y="180000"/>
            <a:ext cx="8784000" cy="540000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r>
              <a:rPr lang="de-DE" sz="2400">
                <a:latin typeface="Franklin Gothic Medium" panose="020B0603020102020204" pitchFamily="34" charset="0"/>
              </a:rPr>
              <a:t>AGENDA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6E7CCD6B-8A44-6AAE-F5D6-B243F91BAE5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84000" y="6228000"/>
            <a:ext cx="3960000" cy="630000"/>
          </a:xfrm>
          <a:prstGeom prst="rect">
            <a:avLst/>
          </a:prstGeom>
        </p:spPr>
      </p:pic>
      <p:pic>
        <p:nvPicPr>
          <p:cNvPr id="17" name="Grafik 16" descr="Ein Bild, das Screenshot, Grafiken, Schrift, Grafikdesign enthält.&#10;&#10;Automatisch generierte Beschreibung">
            <a:extLst>
              <a:ext uri="{FF2B5EF4-FFF2-40B4-BE49-F238E27FC236}">
                <a16:creationId xmlns:a16="http://schemas.microsoft.com/office/drawing/2014/main" id="{6DD41E8F-D671-4BC9-E0BB-297211E931D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689600" y="0"/>
            <a:ext cx="3454400" cy="1437640"/>
          </a:xfrm>
          <a:prstGeom prst="rect">
            <a:avLst/>
          </a:prstGeom>
        </p:spPr>
      </p:pic>
      <p:sp>
        <p:nvSpPr>
          <p:cNvPr id="18" name="Foliennummernplatzhalter 5">
            <a:extLst>
              <a:ext uri="{FF2B5EF4-FFF2-40B4-BE49-F238E27FC236}">
                <a16:creationId xmlns:a16="http://schemas.microsoft.com/office/drawing/2014/main" id="{59AAC267-AA9A-B425-72F2-6690E8CF8E29}"/>
              </a:ext>
            </a:extLst>
          </p:cNvPr>
          <p:cNvSpPr txBox="1">
            <a:spLocks/>
          </p:cNvSpPr>
          <p:nvPr userDrawn="1"/>
        </p:nvSpPr>
        <p:spPr>
          <a:xfrm>
            <a:off x="8280000" y="6408000"/>
            <a:ext cx="630000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AF6DBA-1708-AB4E-8442-2BCD8EDF28E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EF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FFFEF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621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930BB9F-731F-403B-ADB2-5169D16BF238}"/>
              </a:ext>
            </a:extLst>
          </p:cNvPr>
          <p:cNvSpPr txBox="1"/>
          <p:nvPr userDrawn="1"/>
        </p:nvSpPr>
        <p:spPr>
          <a:xfrm>
            <a:off x="180000" y="180000"/>
            <a:ext cx="8784000" cy="810000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r>
              <a:rPr lang="de-DE" sz="2400" dirty="0">
                <a:latin typeface="Franklin Gothic Medium" panose="020B0603020102020204" pitchFamily="34" charset="0"/>
              </a:rPr>
              <a:t>KAPITEL 1: Organisationsstruktur</a:t>
            </a:r>
          </a:p>
          <a:p>
            <a:r>
              <a:rPr lang="de-DE" sz="2400" dirty="0">
                <a:latin typeface="Franklin Gothic Medium" panose="020B0603020102020204" pitchFamily="34" charset="0"/>
              </a:rPr>
              <a:t>                                    der Fakultät</a:t>
            </a:r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02E2F211-7282-8947-27C9-A5989E1FE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20000" y="6408000"/>
            <a:ext cx="34200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Prof. Dr.-Ing. Johann Zitzelsberger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2509CD4-B10A-4B5C-0467-F2591A2B352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84000" y="6228000"/>
            <a:ext cx="3960000" cy="630000"/>
          </a:xfrm>
          <a:prstGeom prst="rect">
            <a:avLst/>
          </a:prstGeom>
        </p:spPr>
      </p:pic>
      <p:pic>
        <p:nvPicPr>
          <p:cNvPr id="5" name="Grafik 4" descr="Ein Bild, das Screenshot, Grafiken, Schrift, Grafikdesign enthält.&#10;&#10;Automatisch generierte Beschreibung">
            <a:extLst>
              <a:ext uri="{FF2B5EF4-FFF2-40B4-BE49-F238E27FC236}">
                <a16:creationId xmlns:a16="http://schemas.microsoft.com/office/drawing/2014/main" id="{0AA56C26-159F-3622-BE72-60CE0398274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689600" y="0"/>
            <a:ext cx="3454400" cy="1437640"/>
          </a:xfrm>
          <a:prstGeom prst="rect">
            <a:avLst/>
          </a:prstGeom>
        </p:spPr>
      </p:pic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06CDB6-74DF-C393-C39C-32A56E9B5930}"/>
              </a:ext>
            </a:extLst>
          </p:cNvPr>
          <p:cNvSpPr txBox="1">
            <a:spLocks/>
          </p:cNvSpPr>
          <p:nvPr userDrawn="1"/>
        </p:nvSpPr>
        <p:spPr>
          <a:xfrm>
            <a:off x="8280000" y="6408000"/>
            <a:ext cx="630000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AF6DBA-1708-AB4E-8442-2BCD8EDF28E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EF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FFFEF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21C6AA72-F48D-2105-1745-06F07A5564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0000" y="6408000"/>
            <a:ext cx="1440000" cy="365125"/>
          </a:xfrm>
          <a:prstGeom prst="rect">
            <a:avLst/>
          </a:prstGeom>
        </p:spPr>
        <p:txBody>
          <a:bodyPr/>
          <a:lstStyle/>
          <a:p>
            <a:fld id="{54B8FB9F-8876-46E4-8BB9-59B5038BB0A0}" type="datetime1">
              <a:rPr lang="de-DE" smtClean="0"/>
              <a:t>26.09.2023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11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930BB9F-731F-403B-ADB2-5169D16BF238}"/>
              </a:ext>
            </a:extLst>
          </p:cNvPr>
          <p:cNvSpPr txBox="1"/>
          <p:nvPr userDrawn="1"/>
        </p:nvSpPr>
        <p:spPr>
          <a:xfrm>
            <a:off x="180000" y="180000"/>
            <a:ext cx="8784000" cy="540000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r>
              <a:rPr lang="de-DE" sz="2400" dirty="0">
                <a:latin typeface="Franklin Gothic Medium" panose="020B0603020102020204" pitchFamily="34" charset="0"/>
              </a:rPr>
              <a:t>KAPITEL 2: Studienordnungen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5322D6E-6537-AC58-1ADE-75FAD7C8F17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84000" y="6228000"/>
            <a:ext cx="3960000" cy="630000"/>
          </a:xfrm>
          <a:prstGeom prst="rect">
            <a:avLst/>
          </a:prstGeom>
        </p:spPr>
      </p:pic>
      <p:pic>
        <p:nvPicPr>
          <p:cNvPr id="4" name="Grafik 3" descr="Ein Bild, das Screenshot, Grafiken, Schrift, Grafikdesign enthält.&#10;&#10;Automatisch generierte Beschreibung">
            <a:extLst>
              <a:ext uri="{FF2B5EF4-FFF2-40B4-BE49-F238E27FC236}">
                <a16:creationId xmlns:a16="http://schemas.microsoft.com/office/drawing/2014/main" id="{BC305935-AED8-9398-3C09-3BE549E609F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689600" y="0"/>
            <a:ext cx="3454400" cy="1437640"/>
          </a:xfrm>
          <a:prstGeom prst="rect">
            <a:avLst/>
          </a:prstGeom>
        </p:spPr>
      </p:pic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2674D51-0352-7DE7-1A90-F38748A6903D}"/>
              </a:ext>
            </a:extLst>
          </p:cNvPr>
          <p:cNvSpPr txBox="1">
            <a:spLocks/>
          </p:cNvSpPr>
          <p:nvPr userDrawn="1"/>
        </p:nvSpPr>
        <p:spPr>
          <a:xfrm>
            <a:off x="8280000" y="6408000"/>
            <a:ext cx="630000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AF6DBA-1708-AB4E-8442-2BCD8EDF28E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EF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FFFEF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7D0E02A-049D-63E3-406C-2850F1CD7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20000" y="6408000"/>
            <a:ext cx="34200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Prof. Dr.-Ing. Johann Zitzelsberger</a:t>
            </a:r>
          </a:p>
        </p:txBody>
      </p:sp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04114470-7A42-1D3D-CC09-97C94E9EB1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0000" y="6408000"/>
            <a:ext cx="1440000" cy="365125"/>
          </a:xfrm>
          <a:prstGeom prst="rect">
            <a:avLst/>
          </a:prstGeom>
        </p:spPr>
        <p:txBody>
          <a:bodyPr/>
          <a:lstStyle/>
          <a:p>
            <a:fld id="{54B8FB9F-8876-46E4-8BB9-59B5038BB0A0}" type="datetime1">
              <a:rPr lang="de-DE" smtClean="0"/>
              <a:t>26.09.2023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595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930BB9F-731F-403B-ADB2-5169D16BF238}"/>
              </a:ext>
            </a:extLst>
          </p:cNvPr>
          <p:cNvSpPr txBox="1"/>
          <p:nvPr userDrawn="1"/>
        </p:nvSpPr>
        <p:spPr>
          <a:xfrm>
            <a:off x="180000" y="180000"/>
            <a:ext cx="8784000" cy="540000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r>
              <a:rPr lang="de-DE" sz="2400" dirty="0">
                <a:latin typeface="Franklin Gothic Medium" panose="020B0603020102020204" pitchFamily="34" charset="0"/>
              </a:rPr>
              <a:t>KAPITEL 3: Zusatzangebote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EDF4872-7585-28F0-AD55-EB4880F99BE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84000" y="6228000"/>
            <a:ext cx="3960000" cy="630000"/>
          </a:xfrm>
          <a:prstGeom prst="rect">
            <a:avLst/>
          </a:prstGeom>
        </p:spPr>
      </p:pic>
      <p:pic>
        <p:nvPicPr>
          <p:cNvPr id="4" name="Grafik 3" descr="Ein Bild, das Screenshot, Grafiken, Schrift, Grafikdesign enthält.&#10;&#10;Automatisch generierte Beschreibung">
            <a:extLst>
              <a:ext uri="{FF2B5EF4-FFF2-40B4-BE49-F238E27FC236}">
                <a16:creationId xmlns:a16="http://schemas.microsoft.com/office/drawing/2014/main" id="{7AD1E6D9-DE84-2317-F3D5-3742E50E8BE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689600" y="0"/>
            <a:ext cx="3454400" cy="1437640"/>
          </a:xfrm>
          <a:prstGeom prst="rect">
            <a:avLst/>
          </a:prstGeom>
        </p:spPr>
      </p:pic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A681073E-688B-6E6C-4F21-ED737DB0AD39}"/>
              </a:ext>
            </a:extLst>
          </p:cNvPr>
          <p:cNvSpPr txBox="1">
            <a:spLocks/>
          </p:cNvSpPr>
          <p:nvPr userDrawn="1"/>
        </p:nvSpPr>
        <p:spPr>
          <a:xfrm>
            <a:off x="8280000" y="6408000"/>
            <a:ext cx="630000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AF6DBA-1708-AB4E-8442-2BCD8EDF28E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EF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FFFEF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EA9B42D-FC83-5804-2F61-CEC33C214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20000" y="6408000"/>
            <a:ext cx="34200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Prof. Dr.-Ing. Johann Zitzelsberger</a:t>
            </a:r>
          </a:p>
        </p:txBody>
      </p:sp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C7E51983-EDE7-9F13-7E1B-2EAA38DAF5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0000" y="6408000"/>
            <a:ext cx="1440000" cy="365125"/>
          </a:xfrm>
          <a:prstGeom prst="rect">
            <a:avLst/>
          </a:prstGeom>
        </p:spPr>
        <p:txBody>
          <a:bodyPr/>
          <a:lstStyle/>
          <a:p>
            <a:fld id="{54B8FB9F-8876-46E4-8BB9-59B5038BB0A0}" type="datetime1">
              <a:rPr lang="de-DE" smtClean="0"/>
              <a:t>26.09.2023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3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4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003B6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fh-zwickau.de/elt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fh-zwickau.de/studium/studierende/studienorganisation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fh-zwickau.de/elt/studium/informationen-fuer-studierende/" TargetMode="External"/><Relationship Id="rId4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fh-zwickau.de/familiengerechte-hochschule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fh-zwickau.de/studium/studierende/beratungsangebot/barrierefreies-studium/" TargetMode="External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0F1A812-2339-E055-A17C-EC0166AF30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2057" y="3762755"/>
            <a:ext cx="6786025" cy="615553"/>
          </a:xfrm>
        </p:spPr>
        <p:txBody>
          <a:bodyPr/>
          <a:lstStyle/>
          <a:p>
            <a:r>
              <a:rPr lang="de-DE" dirty="0"/>
              <a:t>Willkommen an der Fakultät ELT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CCFADDB-5620-ECE7-4AB4-AEAF6F5121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2057" y="4468406"/>
            <a:ext cx="5611088" cy="615553"/>
          </a:xfrm>
        </p:spPr>
        <p:txBody>
          <a:bodyPr/>
          <a:lstStyle/>
          <a:p>
            <a:r>
              <a:rPr lang="de-DE" dirty="0"/>
              <a:t>Einführungsveranstaltung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E28AC46-C1EA-EC58-FF76-514316B7FB4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3011" y="5174057"/>
            <a:ext cx="4542334" cy="615553"/>
          </a:xfrm>
        </p:spPr>
        <p:txBody>
          <a:bodyPr/>
          <a:lstStyle/>
          <a:p>
            <a:r>
              <a:rPr lang="de-DE" dirty="0"/>
              <a:t>Wintersemester 2023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BCEDA7CE-807D-5746-91AB-278C9927C01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5327" y="5879708"/>
            <a:ext cx="3994235" cy="769441"/>
          </a:xfrm>
        </p:spPr>
        <p:txBody>
          <a:bodyPr/>
          <a:lstStyle/>
          <a:p>
            <a:r>
              <a:rPr lang="de-DE" dirty="0"/>
              <a:t>Prof. Dr.-Ing. Johann Zitzelsberger</a:t>
            </a:r>
          </a:p>
          <a:p>
            <a:r>
              <a:rPr lang="de-DE" dirty="0"/>
              <a:t>Studiendekan</a:t>
            </a:r>
          </a:p>
        </p:txBody>
      </p:sp>
    </p:spTree>
    <p:extLst>
      <p:ext uri="{BB962C8B-B14F-4D97-AF65-F5344CB8AC3E}">
        <p14:creationId xmlns:p14="http://schemas.microsoft.com/office/powerpoint/2010/main" val="406784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B8B1ABB-9307-45E8-8FDE-97607EA55C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54B8FB9F-8876-46E4-8BB9-59B5038BB0A0}" type="datetime1">
              <a:rPr lang="de-DE" smtClean="0"/>
              <a:t>26.09.2023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73C5A52-58D4-4885-BC40-70DD88F3D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Prof. Dr.-Ing. Johann Zitzelsberger</a:t>
            </a:r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B82D9832-EBC1-4232-9262-E98F5AB68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00" y="1367950"/>
            <a:ext cx="144463" cy="144462"/>
          </a:xfrm>
          <a:prstGeom prst="roundRect">
            <a:avLst>
              <a:gd name="adj" fmla="val 1111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id="{196331BA-5850-40A0-A928-6A2DBDD3B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00" y="2087087"/>
            <a:ext cx="144463" cy="144463"/>
          </a:xfrm>
          <a:prstGeom prst="roundRect">
            <a:avLst>
              <a:gd name="adj" fmla="val 1111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AutoShape 7">
            <a:extLst>
              <a:ext uri="{FF2B5EF4-FFF2-40B4-BE49-F238E27FC236}">
                <a16:creationId xmlns:a16="http://schemas.microsoft.com/office/drawing/2014/main" id="{6CA1709C-B0F6-4C77-9215-06F391A12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00" y="2807812"/>
            <a:ext cx="144463" cy="144463"/>
          </a:xfrm>
          <a:prstGeom prst="roundRect">
            <a:avLst>
              <a:gd name="adj" fmla="val 1111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218F4972-9C21-46C7-ABE5-3077A9067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800" y="1260000"/>
            <a:ext cx="81900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12000"/>
              </a:lnSpc>
              <a:buClr>
                <a:srgbClr val="000000"/>
              </a:buClr>
              <a:buSzPct val="45000"/>
              <a:buFont typeface="StarSymbol" panose="05000000000000000000" pitchFamily="2" charset="0"/>
              <a:buNone/>
            </a:pPr>
            <a:r>
              <a:rPr lang="de-DE" altLang="de-DE" sz="20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Organisationsstruktur der Fakultät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763E036E-275A-4BC4-B98E-3FABF1B33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800" y="1979137"/>
            <a:ext cx="81900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12000"/>
              </a:lnSpc>
              <a:buClr>
                <a:srgbClr val="000000"/>
              </a:buClr>
              <a:buSzPct val="45000"/>
              <a:buFont typeface="StarSymbol" panose="05000000000000000000" pitchFamily="2" charset="0"/>
              <a:buNone/>
            </a:pPr>
            <a:r>
              <a:rPr lang="de-DE" altLang="de-DE" sz="20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Studienordnungen</a:t>
            </a:r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1FD32ABB-36D0-4718-8FD3-3D9265F48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800" y="2699862"/>
            <a:ext cx="81900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12000"/>
              </a:lnSpc>
              <a:buClr>
                <a:srgbClr val="000000"/>
              </a:buClr>
              <a:buSzPct val="45000"/>
              <a:buFont typeface="StarSymbol" panose="05000000000000000000" pitchFamily="2" charset="0"/>
              <a:buNone/>
            </a:pPr>
            <a:r>
              <a:rPr lang="de-DE" altLang="de-DE" sz="20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Zusatzangebote</a:t>
            </a:r>
          </a:p>
        </p:txBody>
      </p:sp>
      <p:sp>
        <p:nvSpPr>
          <p:cNvPr id="26" name="Text Box 12">
            <a:extLst>
              <a:ext uri="{FF2B5EF4-FFF2-40B4-BE49-F238E27FC236}">
                <a16:creationId xmlns:a16="http://schemas.microsoft.com/office/drawing/2014/main" id="{CFEEE879-565F-4956-998C-EF9DE3FF8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800" y="5579587"/>
            <a:ext cx="81900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12000"/>
              </a:lnSpc>
              <a:buClr>
                <a:srgbClr val="000000"/>
              </a:buClr>
              <a:buSzPct val="45000"/>
              <a:buFont typeface="StarSymbol" panose="05000000000000000000" pitchFamily="2" charset="0"/>
              <a:buNone/>
            </a:pPr>
            <a:r>
              <a:rPr lang="de-DE" altLang="de-DE" sz="20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Zusammenfassung</a:t>
            </a:r>
          </a:p>
        </p:txBody>
      </p:sp>
      <p:sp>
        <p:nvSpPr>
          <p:cNvPr id="28" name="AutoShape 13">
            <a:extLst>
              <a:ext uri="{FF2B5EF4-FFF2-40B4-BE49-F238E27FC236}">
                <a16:creationId xmlns:a16="http://schemas.microsoft.com/office/drawing/2014/main" id="{787F9EB9-9F1E-424B-A625-5A8AA3D1B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00" y="5687537"/>
            <a:ext cx="144463" cy="144463"/>
          </a:xfrm>
          <a:prstGeom prst="roundRect">
            <a:avLst>
              <a:gd name="adj" fmla="val 1111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6446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AD93255-5234-4740-AEBF-5B94E29DC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Prof. Dr.-Ing. Johann Zitzelsberger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4301FF3-36D0-4B87-9EA7-0FF1360414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54B8FB9F-8876-46E4-8BB9-59B5038BB0A0}" type="datetime1">
              <a:rPr lang="de-DE" smtClean="0"/>
              <a:t>26.09.2023</a:t>
            </a:fld>
            <a:endParaRPr lang="de-DE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C5A225-CFDC-438D-8912-33EB62A20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800" y="1260000"/>
            <a:ext cx="81900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12000"/>
              </a:lnSpc>
              <a:buClr>
                <a:srgbClr val="000000"/>
              </a:buClr>
              <a:buSzPct val="45000"/>
              <a:buFont typeface="StarSymbol" panose="05000000000000000000" pitchFamily="2" charset="0"/>
              <a:buNone/>
            </a:pPr>
            <a:r>
              <a:rPr lang="de-DE" altLang="de-DE" sz="20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Dekanat</a:t>
            </a:r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04EE76A9-CE93-4692-8FC2-76DC3521D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00" y="1367950"/>
            <a:ext cx="144463" cy="144462"/>
          </a:xfrm>
          <a:prstGeom prst="roundRect">
            <a:avLst>
              <a:gd name="adj" fmla="val 1111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ACF7356A-607B-42BF-8F91-0889AFD40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800" y="1799750"/>
            <a:ext cx="81900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>
              <a:lnSpc>
                <a:spcPct val="112000"/>
              </a:lnSpc>
              <a:buClr>
                <a:srgbClr val="000000"/>
              </a:buClr>
              <a:buSzPct val="45000"/>
              <a:buFont typeface="StarSymbol" panose="05000000000000000000" pitchFamily="2" charset="0"/>
              <a:buNone/>
            </a:pPr>
            <a:r>
              <a:rPr lang="de-DE" altLang="de-DE" sz="18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Teil der akademischen Selbstverwaltung einer Hochschule</a:t>
            </a:r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D0F9E857-E6DB-42A0-AE06-C5C262180C63}"/>
              </a:ext>
            </a:extLst>
          </p:cNvPr>
          <p:cNvGrpSpPr/>
          <p:nvPr/>
        </p:nvGrpSpPr>
        <p:grpSpPr>
          <a:xfrm>
            <a:off x="864000" y="2340000"/>
            <a:ext cx="8046000" cy="360362"/>
            <a:chOff x="864000" y="2340000"/>
            <a:chExt cx="8046000" cy="360362"/>
          </a:xfrm>
        </p:grpSpPr>
        <p:sp>
          <p:nvSpPr>
            <p:cNvPr id="9" name="Text Box 4">
              <a:extLst>
                <a:ext uri="{FF2B5EF4-FFF2-40B4-BE49-F238E27FC236}">
                  <a16:creationId xmlns:a16="http://schemas.microsoft.com/office/drawing/2014/main" id="{BED17ED3-14E7-48E7-B551-16236F97D3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340000"/>
              <a:ext cx="783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8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Dekan/Prodekan</a:t>
              </a:r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703ED5ED-8D30-4D13-A4E1-02776CB85E4C}"/>
                </a:ext>
              </a:extLst>
            </p:cNvPr>
            <p:cNvSpPr/>
            <p:nvPr/>
          </p:nvSpPr>
          <p:spPr>
            <a:xfrm>
              <a:off x="864000" y="2484000"/>
              <a:ext cx="72000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37BF6853-E546-43ED-BE8C-7283DDAC0A93}"/>
              </a:ext>
            </a:extLst>
          </p:cNvPr>
          <p:cNvGrpSpPr/>
          <p:nvPr/>
        </p:nvGrpSpPr>
        <p:grpSpPr>
          <a:xfrm>
            <a:off x="1080000" y="2880000"/>
            <a:ext cx="7830000" cy="360362"/>
            <a:chOff x="1080000" y="2880000"/>
            <a:chExt cx="7830000" cy="360362"/>
          </a:xfrm>
        </p:grpSpPr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9599DC10-56B3-400B-B881-3DA16AE2AE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00" y="2880000"/>
              <a:ext cx="747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Fakultätsleitung und Schnittstelle zu anderen Verwaltungsgremien der WHZ</a:t>
              </a:r>
            </a:p>
          </p:txBody>
        </p:sp>
        <p:sp>
          <p:nvSpPr>
            <p:cNvPr id="13" name="Text Box 4">
              <a:extLst>
                <a:ext uri="{FF2B5EF4-FFF2-40B4-BE49-F238E27FC236}">
                  <a16:creationId xmlns:a16="http://schemas.microsoft.com/office/drawing/2014/main" id="{5A1905C4-2C3B-4ED2-8412-6C4AE4A288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88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F8398C31-0F64-4E7A-9508-52ECE4528B2F}"/>
              </a:ext>
            </a:extLst>
          </p:cNvPr>
          <p:cNvGrpSpPr/>
          <p:nvPr/>
        </p:nvGrpSpPr>
        <p:grpSpPr>
          <a:xfrm>
            <a:off x="1080000" y="3420000"/>
            <a:ext cx="7830000" cy="540000"/>
            <a:chOff x="1080000" y="3420000"/>
            <a:chExt cx="7830000" cy="540000"/>
          </a:xfrm>
        </p:grpSpPr>
        <p:sp>
          <p:nvSpPr>
            <p:cNvPr id="20" name="Text Box 4">
              <a:extLst>
                <a:ext uri="{FF2B5EF4-FFF2-40B4-BE49-F238E27FC236}">
                  <a16:creationId xmlns:a16="http://schemas.microsoft.com/office/drawing/2014/main" id="{6BCEDF05-46A2-4ED8-A108-9B42BBFC38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00" y="3420000"/>
              <a:ext cx="7470000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Dekan: Prof. Dr.-Ing. Matthias Würfel</a:t>
              </a:r>
            </a:p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             Professur für Leistungselektronik und elektrische Anlagen und Antriebe</a:t>
              </a:r>
            </a:p>
          </p:txBody>
        </p:sp>
        <p:sp>
          <p:nvSpPr>
            <p:cNvPr id="21" name="Text Box 4">
              <a:extLst>
                <a:ext uri="{FF2B5EF4-FFF2-40B4-BE49-F238E27FC236}">
                  <a16:creationId xmlns:a16="http://schemas.microsoft.com/office/drawing/2014/main" id="{5376460C-D27C-453E-9EBC-016E223217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342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E96B69A2-658E-4D8C-9425-D36D34A1212F}"/>
              </a:ext>
            </a:extLst>
          </p:cNvPr>
          <p:cNvGrpSpPr/>
          <p:nvPr/>
        </p:nvGrpSpPr>
        <p:grpSpPr>
          <a:xfrm>
            <a:off x="1080000" y="4140000"/>
            <a:ext cx="7830000" cy="540000"/>
            <a:chOff x="1080000" y="3420000"/>
            <a:chExt cx="7830000" cy="540000"/>
          </a:xfrm>
        </p:grpSpPr>
        <p:sp>
          <p:nvSpPr>
            <p:cNvPr id="24" name="Text Box 4">
              <a:extLst>
                <a:ext uri="{FF2B5EF4-FFF2-40B4-BE49-F238E27FC236}">
                  <a16:creationId xmlns:a16="http://schemas.microsoft.com/office/drawing/2014/main" id="{F93824E3-4985-4AD0-9BE5-C6D22CEDA0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00" y="3420000"/>
              <a:ext cx="7470000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Prodekan: Prof. Dr.-Ing. Mirko </a:t>
              </a:r>
              <a:r>
                <a:rPr lang="de-DE" altLang="de-DE" sz="1600" dirty="0" err="1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Bodach</a:t>
              </a:r>
              <a:endPara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endParaRPr>
            </a:p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                  Professur für Elektrische Energietechnik / Regenerative Energien</a:t>
              </a:r>
            </a:p>
          </p:txBody>
        </p:sp>
        <p:sp>
          <p:nvSpPr>
            <p:cNvPr id="25" name="Text Box 4">
              <a:extLst>
                <a:ext uri="{FF2B5EF4-FFF2-40B4-BE49-F238E27FC236}">
                  <a16:creationId xmlns:a16="http://schemas.microsoft.com/office/drawing/2014/main" id="{10EF39E2-C022-41E2-9CAE-D204867DBA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342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0DEC9DD5-11B8-4695-AC9D-60FE413AD217}"/>
              </a:ext>
            </a:extLst>
          </p:cNvPr>
          <p:cNvGrpSpPr/>
          <p:nvPr/>
        </p:nvGrpSpPr>
        <p:grpSpPr>
          <a:xfrm>
            <a:off x="864000" y="4860000"/>
            <a:ext cx="8046000" cy="360362"/>
            <a:chOff x="864000" y="2340000"/>
            <a:chExt cx="8046000" cy="360362"/>
          </a:xfrm>
        </p:grpSpPr>
        <p:sp>
          <p:nvSpPr>
            <p:cNvPr id="28" name="Text Box 4">
              <a:extLst>
                <a:ext uri="{FF2B5EF4-FFF2-40B4-BE49-F238E27FC236}">
                  <a16:creationId xmlns:a16="http://schemas.microsoft.com/office/drawing/2014/main" id="{68CEEFD9-F41A-42EA-98ED-4E6E38C777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340000"/>
              <a:ext cx="783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8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Sekretariat</a:t>
              </a:r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3BE9C6F3-01A6-4899-979A-328D5E1394B2}"/>
                </a:ext>
              </a:extLst>
            </p:cNvPr>
            <p:cNvSpPr/>
            <p:nvPr/>
          </p:nvSpPr>
          <p:spPr>
            <a:xfrm>
              <a:off x="864000" y="2484000"/>
              <a:ext cx="72000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089BF870-7F3E-4D80-BD0C-C5405517A05A}"/>
              </a:ext>
            </a:extLst>
          </p:cNvPr>
          <p:cNvGrpSpPr/>
          <p:nvPr/>
        </p:nvGrpSpPr>
        <p:grpSpPr>
          <a:xfrm>
            <a:off x="1080000" y="5400000"/>
            <a:ext cx="7830000" cy="360362"/>
            <a:chOff x="1080000" y="2880000"/>
            <a:chExt cx="7830000" cy="360362"/>
          </a:xfrm>
        </p:grpSpPr>
        <p:sp>
          <p:nvSpPr>
            <p:cNvPr id="31" name="Text Box 4">
              <a:extLst>
                <a:ext uri="{FF2B5EF4-FFF2-40B4-BE49-F238E27FC236}">
                  <a16:creationId xmlns:a16="http://schemas.microsoft.com/office/drawing/2014/main" id="{FD9984BE-2369-4E62-A41D-88C33179C6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00" y="2880000"/>
              <a:ext cx="747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Frau Katrin Krämer</a:t>
              </a:r>
            </a:p>
          </p:txBody>
        </p:sp>
        <p:sp>
          <p:nvSpPr>
            <p:cNvPr id="32" name="Text Box 4">
              <a:extLst>
                <a:ext uri="{FF2B5EF4-FFF2-40B4-BE49-F238E27FC236}">
                  <a16:creationId xmlns:a16="http://schemas.microsoft.com/office/drawing/2014/main" id="{761F04D6-BBA1-4E08-86BB-ABE2515E76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88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3165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AD93255-5234-4740-AEBF-5B94E29DC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Prof. Dr.-Ing. Johann Zitzelsberger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4301FF3-36D0-4B87-9EA7-0FF1360414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54B8FB9F-8876-46E4-8BB9-59B5038BB0A0}" type="datetime1">
              <a:rPr lang="de-DE" smtClean="0"/>
              <a:t>26.09.2023</a:t>
            </a:fld>
            <a:endParaRPr lang="de-DE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C5A225-CFDC-438D-8912-33EB62A20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800" y="1260000"/>
            <a:ext cx="81900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12000"/>
              </a:lnSpc>
              <a:buClr>
                <a:srgbClr val="000000"/>
              </a:buClr>
              <a:buSzPct val="45000"/>
              <a:buFont typeface="StarSymbol" panose="05000000000000000000" pitchFamily="2" charset="0"/>
              <a:buNone/>
            </a:pPr>
            <a:r>
              <a:rPr lang="de-DE" altLang="de-DE" sz="20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Dekanat</a:t>
            </a:r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04EE76A9-CE93-4692-8FC2-76DC3521D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00" y="1367950"/>
            <a:ext cx="144463" cy="144462"/>
          </a:xfrm>
          <a:prstGeom prst="roundRect">
            <a:avLst>
              <a:gd name="adj" fmla="val 1111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ACF7356A-607B-42BF-8F91-0889AFD40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800" y="1799750"/>
            <a:ext cx="81900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>
              <a:lnSpc>
                <a:spcPct val="112000"/>
              </a:lnSpc>
              <a:buClr>
                <a:srgbClr val="000000"/>
              </a:buClr>
              <a:buSzPct val="45000"/>
              <a:buFont typeface="StarSymbol" panose="05000000000000000000" pitchFamily="2" charset="0"/>
              <a:buNone/>
            </a:pPr>
            <a:r>
              <a:rPr lang="de-DE" altLang="de-DE" sz="18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Teil der akademischen Selbstverwaltung einer Hochschule</a:t>
            </a:r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D0F9E857-E6DB-42A0-AE06-C5C262180C63}"/>
              </a:ext>
            </a:extLst>
          </p:cNvPr>
          <p:cNvGrpSpPr/>
          <p:nvPr/>
        </p:nvGrpSpPr>
        <p:grpSpPr>
          <a:xfrm>
            <a:off x="864000" y="2340000"/>
            <a:ext cx="8046000" cy="360362"/>
            <a:chOff x="864000" y="2340000"/>
            <a:chExt cx="8046000" cy="360362"/>
          </a:xfrm>
        </p:grpSpPr>
        <p:sp>
          <p:nvSpPr>
            <p:cNvPr id="9" name="Text Box 4">
              <a:extLst>
                <a:ext uri="{FF2B5EF4-FFF2-40B4-BE49-F238E27FC236}">
                  <a16:creationId xmlns:a16="http://schemas.microsoft.com/office/drawing/2014/main" id="{BED17ED3-14E7-48E7-B551-16236F97D3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340000"/>
              <a:ext cx="783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8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Studiendekan</a:t>
              </a:r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703ED5ED-8D30-4D13-A4E1-02776CB85E4C}"/>
                </a:ext>
              </a:extLst>
            </p:cNvPr>
            <p:cNvSpPr/>
            <p:nvPr/>
          </p:nvSpPr>
          <p:spPr>
            <a:xfrm>
              <a:off x="864000" y="2484000"/>
              <a:ext cx="72000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37BF6853-E546-43ED-BE8C-7283DDAC0A93}"/>
              </a:ext>
            </a:extLst>
          </p:cNvPr>
          <p:cNvGrpSpPr/>
          <p:nvPr/>
        </p:nvGrpSpPr>
        <p:grpSpPr>
          <a:xfrm>
            <a:off x="1080000" y="2880000"/>
            <a:ext cx="7830000" cy="360362"/>
            <a:chOff x="1080000" y="2880000"/>
            <a:chExt cx="7830000" cy="360362"/>
          </a:xfrm>
        </p:grpSpPr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9599DC10-56B3-400B-B881-3DA16AE2AE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00" y="2880000"/>
              <a:ext cx="747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Lenkung der Studiengänge und deren Ordnung</a:t>
              </a:r>
            </a:p>
          </p:txBody>
        </p:sp>
        <p:sp>
          <p:nvSpPr>
            <p:cNvPr id="13" name="Text Box 4">
              <a:extLst>
                <a:ext uri="{FF2B5EF4-FFF2-40B4-BE49-F238E27FC236}">
                  <a16:creationId xmlns:a16="http://schemas.microsoft.com/office/drawing/2014/main" id="{5A1905C4-2C3B-4ED2-8412-6C4AE4A288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88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F8398C31-0F64-4E7A-9508-52ECE4528B2F}"/>
              </a:ext>
            </a:extLst>
          </p:cNvPr>
          <p:cNvGrpSpPr/>
          <p:nvPr/>
        </p:nvGrpSpPr>
        <p:grpSpPr>
          <a:xfrm>
            <a:off x="1080000" y="3420000"/>
            <a:ext cx="7830000" cy="540000"/>
            <a:chOff x="1080000" y="3420000"/>
            <a:chExt cx="7830000" cy="540000"/>
          </a:xfrm>
        </p:grpSpPr>
        <p:sp>
          <p:nvSpPr>
            <p:cNvPr id="20" name="Text Box 4">
              <a:extLst>
                <a:ext uri="{FF2B5EF4-FFF2-40B4-BE49-F238E27FC236}">
                  <a16:creationId xmlns:a16="http://schemas.microsoft.com/office/drawing/2014/main" id="{6BCEDF05-46A2-4ED8-A108-9B42BBFC38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00" y="3420000"/>
              <a:ext cx="7470000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Prof. Dr.-Ing. Johann Zitzelsberger</a:t>
              </a:r>
            </a:p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Professur für elektrische Maschinen und Antriebe</a:t>
              </a:r>
            </a:p>
          </p:txBody>
        </p:sp>
        <p:sp>
          <p:nvSpPr>
            <p:cNvPr id="21" name="Text Box 4">
              <a:extLst>
                <a:ext uri="{FF2B5EF4-FFF2-40B4-BE49-F238E27FC236}">
                  <a16:creationId xmlns:a16="http://schemas.microsoft.com/office/drawing/2014/main" id="{5376460C-D27C-453E-9EBC-016E223217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342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  <p:sp>
        <p:nvSpPr>
          <p:cNvPr id="34" name="Text Box 4">
            <a:extLst>
              <a:ext uri="{FF2B5EF4-FFF2-40B4-BE49-F238E27FC236}">
                <a16:creationId xmlns:a16="http://schemas.microsoft.com/office/drawing/2014/main" id="{EFF28292-D10D-4B29-A1A9-254AF7EF6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000" y="4140000"/>
            <a:ext cx="747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2000"/>
              </a:lnSpc>
              <a:buClr>
                <a:srgbClr val="000000"/>
              </a:buClr>
              <a:buSzPct val="45000"/>
            </a:pP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Unterstützung durch vier Studienkommissionen</a:t>
            </a:r>
          </a:p>
        </p:txBody>
      </p:sp>
      <p:sp>
        <p:nvSpPr>
          <p:cNvPr id="35" name="Text Box 4">
            <a:extLst>
              <a:ext uri="{FF2B5EF4-FFF2-40B4-BE49-F238E27FC236}">
                <a16:creationId xmlns:a16="http://schemas.microsoft.com/office/drawing/2014/main" id="{B9C672A0-8321-4543-AA70-E4948947C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000" y="4140000"/>
            <a:ext cx="3600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>
              <a:lnSpc>
                <a:spcPct val="112000"/>
              </a:lnSpc>
              <a:buClr>
                <a:srgbClr val="000000"/>
              </a:buClr>
              <a:buSzPct val="45000"/>
              <a:buFont typeface="StarSymbol" panose="05000000000000000000" pitchFamily="2" charset="0"/>
              <a:buNone/>
            </a:pP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–</a:t>
            </a:r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15842F0C-C08A-43AD-802C-46EBE4D2B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000" y="4680000"/>
            <a:ext cx="747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2000"/>
              </a:lnSpc>
              <a:buClr>
                <a:srgbClr val="000000"/>
              </a:buClr>
              <a:buSzPct val="45000"/>
            </a:pP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Gremium aus Professoren und studentischen Vertretern aus dem Fachschaftsrat</a:t>
            </a:r>
          </a:p>
        </p:txBody>
      </p: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B8E88CFD-E153-459B-9986-6892E9B8AA20}"/>
              </a:ext>
            </a:extLst>
          </p:cNvPr>
          <p:cNvGrpSpPr/>
          <p:nvPr/>
        </p:nvGrpSpPr>
        <p:grpSpPr>
          <a:xfrm>
            <a:off x="864000" y="5220000"/>
            <a:ext cx="8046000" cy="360362"/>
            <a:chOff x="864000" y="2340000"/>
            <a:chExt cx="8046000" cy="360362"/>
          </a:xfrm>
        </p:grpSpPr>
        <p:sp>
          <p:nvSpPr>
            <p:cNvPr id="38" name="Text Box 4">
              <a:extLst>
                <a:ext uri="{FF2B5EF4-FFF2-40B4-BE49-F238E27FC236}">
                  <a16:creationId xmlns:a16="http://schemas.microsoft.com/office/drawing/2014/main" id="{46153321-6B95-4288-B466-9605BE0CF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340000"/>
              <a:ext cx="783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8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Sekretariat</a:t>
              </a:r>
            </a:p>
          </p:txBody>
        </p: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128CD909-1DCE-4C55-855F-F6CE8BB00D79}"/>
                </a:ext>
              </a:extLst>
            </p:cNvPr>
            <p:cNvSpPr/>
            <p:nvPr/>
          </p:nvSpPr>
          <p:spPr>
            <a:xfrm>
              <a:off x="864000" y="2484000"/>
              <a:ext cx="72000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5C29D360-5793-4544-9D67-33C6BD5C5288}"/>
              </a:ext>
            </a:extLst>
          </p:cNvPr>
          <p:cNvGrpSpPr/>
          <p:nvPr/>
        </p:nvGrpSpPr>
        <p:grpSpPr>
          <a:xfrm>
            <a:off x="1080000" y="5760000"/>
            <a:ext cx="7830000" cy="360362"/>
            <a:chOff x="1080000" y="2880000"/>
            <a:chExt cx="7830000" cy="360362"/>
          </a:xfrm>
        </p:grpSpPr>
        <p:sp>
          <p:nvSpPr>
            <p:cNvPr id="41" name="Text Box 4">
              <a:extLst>
                <a:ext uri="{FF2B5EF4-FFF2-40B4-BE49-F238E27FC236}">
                  <a16:creationId xmlns:a16="http://schemas.microsoft.com/office/drawing/2014/main" id="{A07F9812-6B86-478F-BA29-2582095CD1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00" y="2880000"/>
              <a:ext cx="747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Frau Linda Pöschl, Raum GAB 354, linda.poeschl@fh-zwickau.de</a:t>
              </a:r>
            </a:p>
          </p:txBody>
        </p:sp>
        <p:sp>
          <p:nvSpPr>
            <p:cNvPr id="42" name="Text Box 4">
              <a:extLst>
                <a:ext uri="{FF2B5EF4-FFF2-40B4-BE49-F238E27FC236}">
                  <a16:creationId xmlns:a16="http://schemas.microsoft.com/office/drawing/2014/main" id="{CFD87162-A2C6-4AA2-83D0-0ACAF961CA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88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378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AD93255-5234-4740-AEBF-5B94E29DC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Prof. Dr.-Ing. Johann Zitzelsberger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4301FF3-36D0-4B87-9EA7-0FF1360414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54B8FB9F-8876-46E4-8BB9-59B5038BB0A0}" type="datetime1">
              <a:rPr lang="de-DE" smtClean="0"/>
              <a:t>26.09.2023</a:t>
            </a:fld>
            <a:endParaRPr lang="de-DE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D510E47F-E090-43C3-9E5D-D414131C0D03}"/>
              </a:ext>
            </a:extLst>
          </p:cNvPr>
          <p:cNvGrpSpPr/>
          <p:nvPr/>
        </p:nvGrpSpPr>
        <p:grpSpPr>
          <a:xfrm>
            <a:off x="288000" y="1260000"/>
            <a:ext cx="8621800" cy="360362"/>
            <a:chOff x="288000" y="1260000"/>
            <a:chExt cx="8621800" cy="360362"/>
          </a:xfrm>
        </p:grpSpPr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39C5A225-CFDC-438D-8912-33EB62A209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9800" y="1260000"/>
              <a:ext cx="819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20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Prüfungsausschuss</a:t>
              </a:r>
            </a:p>
          </p:txBody>
        </p:sp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04EE76A9-CE93-4692-8FC2-76DC3521D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00" y="1367950"/>
              <a:ext cx="144463" cy="144462"/>
            </a:xfrm>
            <a:prstGeom prst="roundRect">
              <a:avLst>
                <a:gd name="adj" fmla="val 1111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37BF6853-E546-43ED-BE8C-7283DDAC0A93}"/>
              </a:ext>
            </a:extLst>
          </p:cNvPr>
          <p:cNvGrpSpPr/>
          <p:nvPr/>
        </p:nvGrpSpPr>
        <p:grpSpPr>
          <a:xfrm>
            <a:off x="720000" y="1800000"/>
            <a:ext cx="8190000" cy="360362"/>
            <a:chOff x="1080000" y="2880000"/>
            <a:chExt cx="8190000" cy="360362"/>
          </a:xfrm>
        </p:grpSpPr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9599DC10-56B3-400B-B881-3DA16AE2AE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00" y="2880000"/>
              <a:ext cx="783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Lenkung der Prüfungsbelange und deren Ordnung</a:t>
              </a:r>
            </a:p>
          </p:txBody>
        </p:sp>
        <p:sp>
          <p:nvSpPr>
            <p:cNvPr id="13" name="Text Box 4">
              <a:extLst>
                <a:ext uri="{FF2B5EF4-FFF2-40B4-BE49-F238E27FC236}">
                  <a16:creationId xmlns:a16="http://schemas.microsoft.com/office/drawing/2014/main" id="{5A1905C4-2C3B-4ED2-8412-6C4AE4A288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88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B2B0375D-8149-417E-A633-E09A0AB8DF12}"/>
              </a:ext>
            </a:extLst>
          </p:cNvPr>
          <p:cNvGrpSpPr/>
          <p:nvPr/>
        </p:nvGrpSpPr>
        <p:grpSpPr>
          <a:xfrm>
            <a:off x="720000" y="2340000"/>
            <a:ext cx="8190000" cy="540000"/>
            <a:chOff x="1080000" y="2880000"/>
            <a:chExt cx="8190000" cy="540000"/>
          </a:xfrm>
        </p:grpSpPr>
        <p:sp>
          <p:nvSpPr>
            <p:cNvPr id="28" name="Text Box 4">
              <a:extLst>
                <a:ext uri="{FF2B5EF4-FFF2-40B4-BE49-F238E27FC236}">
                  <a16:creationId xmlns:a16="http://schemas.microsoft.com/office/drawing/2014/main" id="{797E88D0-A362-4098-B89F-3885EC9DCA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00" y="2880000"/>
              <a:ext cx="7830000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Vorsitzende: Prof. Dr. </a:t>
              </a:r>
              <a:r>
                <a:rPr lang="de-DE" altLang="de-DE" sz="1600" dirty="0" err="1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rer</a:t>
              </a: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. nat. </a:t>
              </a:r>
              <a:r>
                <a:rPr lang="de-DE" altLang="de-DE" sz="1600" dirty="0" err="1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Gianina</a:t>
              </a: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 Schondelmaier</a:t>
              </a:r>
            </a:p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                     Professur für Messtechnik</a:t>
              </a:r>
            </a:p>
          </p:txBody>
        </p:sp>
        <p:sp>
          <p:nvSpPr>
            <p:cNvPr id="29" name="Text Box 4">
              <a:extLst>
                <a:ext uri="{FF2B5EF4-FFF2-40B4-BE49-F238E27FC236}">
                  <a16:creationId xmlns:a16="http://schemas.microsoft.com/office/drawing/2014/main" id="{446EBEE6-752B-4381-A09C-073A4DDF3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88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07713CFE-1B73-4E95-BDA5-7883EE3EDF69}"/>
              </a:ext>
            </a:extLst>
          </p:cNvPr>
          <p:cNvGrpSpPr/>
          <p:nvPr/>
        </p:nvGrpSpPr>
        <p:grpSpPr>
          <a:xfrm>
            <a:off x="720000" y="3060000"/>
            <a:ext cx="8190000" cy="540000"/>
            <a:chOff x="1080000" y="2880000"/>
            <a:chExt cx="8190000" cy="540000"/>
          </a:xfrm>
        </p:grpSpPr>
        <p:sp>
          <p:nvSpPr>
            <p:cNvPr id="31" name="Text Box 4">
              <a:extLst>
                <a:ext uri="{FF2B5EF4-FFF2-40B4-BE49-F238E27FC236}">
                  <a16:creationId xmlns:a16="http://schemas.microsoft.com/office/drawing/2014/main" id="{D4A2608F-27B3-4384-8C43-85AF154416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00" y="2880000"/>
              <a:ext cx="7830000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Praxismodulverantwortlicher: Prof. Dr.-Ing. Gerald </a:t>
              </a:r>
              <a:r>
                <a:rPr lang="de-DE" altLang="de-DE" sz="1600" dirty="0" err="1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Zickert</a:t>
              </a:r>
              <a:endPara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endParaRPr>
            </a:p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                                                  Professur für Konstruktion in der Elektrotechnik</a:t>
              </a:r>
            </a:p>
          </p:txBody>
        </p:sp>
        <p:sp>
          <p:nvSpPr>
            <p:cNvPr id="32" name="Text Box 4">
              <a:extLst>
                <a:ext uri="{FF2B5EF4-FFF2-40B4-BE49-F238E27FC236}">
                  <a16:creationId xmlns:a16="http://schemas.microsoft.com/office/drawing/2014/main" id="{20828D43-0651-4690-A54E-1BBBE21453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88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44F05C0E-8C3B-4F4F-BF16-BDCCDDABDB64}"/>
              </a:ext>
            </a:extLst>
          </p:cNvPr>
          <p:cNvGrpSpPr/>
          <p:nvPr/>
        </p:nvGrpSpPr>
        <p:grpSpPr>
          <a:xfrm>
            <a:off x="288000" y="3780000"/>
            <a:ext cx="8621800" cy="360362"/>
            <a:chOff x="288000" y="1260000"/>
            <a:chExt cx="8621800" cy="360362"/>
          </a:xfrm>
        </p:grpSpPr>
        <p:sp>
          <p:nvSpPr>
            <p:cNvPr id="43" name="Text Box 2">
              <a:extLst>
                <a:ext uri="{FF2B5EF4-FFF2-40B4-BE49-F238E27FC236}">
                  <a16:creationId xmlns:a16="http://schemas.microsoft.com/office/drawing/2014/main" id="{0BFAD975-0C53-4C25-AD4E-B7CD5146D8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9800" y="1260000"/>
              <a:ext cx="819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20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Fachschaftsrat</a:t>
              </a:r>
            </a:p>
          </p:txBody>
        </p:sp>
        <p:sp>
          <p:nvSpPr>
            <p:cNvPr id="44" name="AutoShape 3">
              <a:extLst>
                <a:ext uri="{FF2B5EF4-FFF2-40B4-BE49-F238E27FC236}">
                  <a16:creationId xmlns:a16="http://schemas.microsoft.com/office/drawing/2014/main" id="{4D3C7A8C-5F00-4970-9CC0-FB40A53B3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00" y="1367950"/>
              <a:ext cx="144463" cy="144462"/>
            </a:xfrm>
            <a:prstGeom prst="roundRect">
              <a:avLst>
                <a:gd name="adj" fmla="val 1111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9A215BA6-1662-4536-BE36-0C28456D1A21}"/>
              </a:ext>
            </a:extLst>
          </p:cNvPr>
          <p:cNvGrpSpPr/>
          <p:nvPr/>
        </p:nvGrpSpPr>
        <p:grpSpPr>
          <a:xfrm>
            <a:off x="720000" y="4320000"/>
            <a:ext cx="8190000" cy="360362"/>
            <a:chOff x="1080000" y="2880000"/>
            <a:chExt cx="8190000" cy="360362"/>
          </a:xfrm>
        </p:grpSpPr>
        <p:sp>
          <p:nvSpPr>
            <p:cNvPr id="46" name="Text Box 4">
              <a:extLst>
                <a:ext uri="{FF2B5EF4-FFF2-40B4-BE49-F238E27FC236}">
                  <a16:creationId xmlns:a16="http://schemas.microsoft.com/office/drawing/2014/main" id="{7F8FB5E4-3D58-4885-A98A-607874A46E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00" y="2880000"/>
              <a:ext cx="783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Lenkung der Belange seitens der Studierenden</a:t>
              </a:r>
            </a:p>
          </p:txBody>
        </p:sp>
        <p:sp>
          <p:nvSpPr>
            <p:cNvPr id="47" name="Text Box 4">
              <a:extLst>
                <a:ext uri="{FF2B5EF4-FFF2-40B4-BE49-F238E27FC236}">
                  <a16:creationId xmlns:a16="http://schemas.microsoft.com/office/drawing/2014/main" id="{4D86100E-4DF9-4905-8674-B263B7FD95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88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A4875DAB-CDD5-49CC-9914-042528A15FD7}"/>
              </a:ext>
            </a:extLst>
          </p:cNvPr>
          <p:cNvGrpSpPr/>
          <p:nvPr/>
        </p:nvGrpSpPr>
        <p:grpSpPr>
          <a:xfrm>
            <a:off x="720000" y="4860000"/>
            <a:ext cx="8190000" cy="360362"/>
            <a:chOff x="1080000" y="2880000"/>
            <a:chExt cx="8190000" cy="360362"/>
          </a:xfrm>
        </p:grpSpPr>
        <p:sp>
          <p:nvSpPr>
            <p:cNvPr id="49" name="Text Box 4">
              <a:extLst>
                <a:ext uri="{FF2B5EF4-FFF2-40B4-BE49-F238E27FC236}">
                  <a16:creationId xmlns:a16="http://schemas.microsoft.com/office/drawing/2014/main" id="{570610D3-C47F-4532-BD8C-A0C06334BE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00" y="2880000"/>
              <a:ext cx="783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Vorsitzender: Tommy Lein, tommy.lein.mdr@fh-zwickau.de</a:t>
              </a:r>
            </a:p>
          </p:txBody>
        </p:sp>
        <p:sp>
          <p:nvSpPr>
            <p:cNvPr id="50" name="Text Box 4">
              <a:extLst>
                <a:ext uri="{FF2B5EF4-FFF2-40B4-BE49-F238E27FC236}">
                  <a16:creationId xmlns:a16="http://schemas.microsoft.com/office/drawing/2014/main" id="{BA4C50FD-8366-4E1D-90C1-7EFC8546B6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88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  <p:grpSp>
        <p:nvGrpSpPr>
          <p:cNvPr id="51" name="Gruppieren 50">
            <a:extLst>
              <a:ext uri="{FF2B5EF4-FFF2-40B4-BE49-F238E27FC236}">
                <a16:creationId xmlns:a16="http://schemas.microsoft.com/office/drawing/2014/main" id="{2436F329-7021-432E-A764-C41A6B7F0D05}"/>
              </a:ext>
            </a:extLst>
          </p:cNvPr>
          <p:cNvGrpSpPr/>
          <p:nvPr/>
        </p:nvGrpSpPr>
        <p:grpSpPr>
          <a:xfrm>
            <a:off x="288000" y="5400000"/>
            <a:ext cx="8621800" cy="360362"/>
            <a:chOff x="288000" y="1260000"/>
            <a:chExt cx="8621800" cy="360362"/>
          </a:xfrm>
        </p:grpSpPr>
        <p:sp>
          <p:nvSpPr>
            <p:cNvPr id="52" name="Text Box 2">
              <a:extLst>
                <a:ext uri="{FF2B5EF4-FFF2-40B4-BE49-F238E27FC236}">
                  <a16:creationId xmlns:a16="http://schemas.microsoft.com/office/drawing/2014/main" id="{2F993553-CCF7-4CD1-8B94-BACB717C6C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9800" y="1260000"/>
              <a:ext cx="819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20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Fakultätsrat</a:t>
              </a:r>
            </a:p>
          </p:txBody>
        </p:sp>
        <p:sp>
          <p:nvSpPr>
            <p:cNvPr id="53" name="AutoShape 3">
              <a:extLst>
                <a:ext uri="{FF2B5EF4-FFF2-40B4-BE49-F238E27FC236}">
                  <a16:creationId xmlns:a16="http://schemas.microsoft.com/office/drawing/2014/main" id="{8A01EA7D-1D51-4D41-9F49-B8EB57BCE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00" y="1367950"/>
              <a:ext cx="144463" cy="144462"/>
            </a:xfrm>
            <a:prstGeom prst="roundRect">
              <a:avLst>
                <a:gd name="adj" fmla="val 1111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pic>
        <p:nvPicPr>
          <p:cNvPr id="14" name="Grafik 13" descr="Link">
            <a:hlinkClick r:id="rId2"/>
            <a:extLst>
              <a:ext uri="{FF2B5EF4-FFF2-40B4-BE49-F238E27FC236}">
                <a16:creationId xmlns:a16="http://schemas.microsoft.com/office/drawing/2014/main" id="{CF7403D2-8D62-4003-A26C-A3669D7EC7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40000" y="5580000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800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072DB5-05BD-49E1-9E4D-13BEFAFC0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Prof. Dr.-Ing. Johann Zitzelsberger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F6DB1FD-8CA4-4676-8D13-A0322BD2EA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54B8FB9F-8876-46E4-8BB9-59B5038BB0A0}" type="datetime1">
              <a:rPr lang="de-DE" smtClean="0"/>
              <a:t>26.09.2023</a:t>
            </a:fld>
            <a:endParaRPr lang="de-DE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B8E562D5-F221-4BC9-B89A-8736AD556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800" y="1260000"/>
            <a:ext cx="81900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12000"/>
              </a:lnSpc>
              <a:buClr>
                <a:srgbClr val="000000"/>
              </a:buClr>
              <a:buSzPct val="45000"/>
              <a:buFont typeface="StarSymbol" panose="05000000000000000000" pitchFamily="2" charset="0"/>
              <a:buNone/>
            </a:pPr>
            <a:r>
              <a:rPr lang="de-DE" altLang="de-DE" sz="20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Zweck und Inhalt</a:t>
            </a:r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1E450B91-9605-4527-B999-8D4936A0D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00" y="1367950"/>
            <a:ext cx="144463" cy="144462"/>
          </a:xfrm>
          <a:prstGeom prst="roundRect">
            <a:avLst>
              <a:gd name="adj" fmla="val 1111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71837B88-D0F9-4C9E-BB4B-356C2F22B494}"/>
              </a:ext>
            </a:extLst>
          </p:cNvPr>
          <p:cNvGrpSpPr/>
          <p:nvPr/>
        </p:nvGrpSpPr>
        <p:grpSpPr>
          <a:xfrm>
            <a:off x="720000" y="1800000"/>
            <a:ext cx="8190000" cy="360362"/>
            <a:chOff x="1080000" y="2880000"/>
            <a:chExt cx="8190000" cy="360362"/>
          </a:xfrm>
        </p:grpSpPr>
        <p:sp>
          <p:nvSpPr>
            <p:cNvPr id="11" name="Text Box 4">
              <a:extLst>
                <a:ext uri="{FF2B5EF4-FFF2-40B4-BE49-F238E27FC236}">
                  <a16:creationId xmlns:a16="http://schemas.microsoft.com/office/drawing/2014/main" id="{509CF0D4-7E94-4967-BE92-F5BFD79D4B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00" y="2880000"/>
              <a:ext cx="783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Leitfaden zur Selbstorganisation des Studienablaufs</a:t>
              </a:r>
            </a:p>
          </p:txBody>
        </p:sp>
        <p:sp>
          <p:nvSpPr>
            <p:cNvPr id="13" name="Text Box 4">
              <a:extLst>
                <a:ext uri="{FF2B5EF4-FFF2-40B4-BE49-F238E27FC236}">
                  <a16:creationId xmlns:a16="http://schemas.microsoft.com/office/drawing/2014/main" id="{9518D77F-E7D0-4EFA-A7C2-4B9AD929CD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88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B15F68AC-E6DF-4FE9-A309-344315DA4521}"/>
              </a:ext>
            </a:extLst>
          </p:cNvPr>
          <p:cNvGrpSpPr/>
          <p:nvPr/>
        </p:nvGrpSpPr>
        <p:grpSpPr>
          <a:xfrm>
            <a:off x="720000" y="2340000"/>
            <a:ext cx="8190000" cy="360362"/>
            <a:chOff x="1080000" y="2880000"/>
            <a:chExt cx="8190000" cy="360362"/>
          </a:xfrm>
        </p:grpSpPr>
        <p:sp>
          <p:nvSpPr>
            <p:cNvPr id="15" name="Text Box 4">
              <a:extLst>
                <a:ext uri="{FF2B5EF4-FFF2-40B4-BE49-F238E27FC236}">
                  <a16:creationId xmlns:a16="http://schemas.microsoft.com/office/drawing/2014/main" id="{49B5A82C-9269-4174-B7D6-E45E0F403E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00" y="2880000"/>
              <a:ext cx="783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Unterteilung in Pflicht-, Wahlpflicht- und Wahlmodule</a:t>
              </a:r>
            </a:p>
          </p:txBody>
        </p:sp>
        <p:sp>
          <p:nvSpPr>
            <p:cNvPr id="16" name="Text Box 4">
              <a:extLst>
                <a:ext uri="{FF2B5EF4-FFF2-40B4-BE49-F238E27FC236}">
                  <a16:creationId xmlns:a16="http://schemas.microsoft.com/office/drawing/2014/main" id="{4998E5EA-7D5C-4C6B-9EA6-4369E14D72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88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  <p:sp>
        <p:nvSpPr>
          <p:cNvPr id="18" name="Text Box 4">
            <a:extLst>
              <a:ext uri="{FF2B5EF4-FFF2-40B4-BE49-F238E27FC236}">
                <a16:creationId xmlns:a16="http://schemas.microsoft.com/office/drawing/2014/main" id="{10682794-BB9E-4BF2-B02B-81FB6483C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000" y="2880000"/>
            <a:ext cx="78300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2000"/>
              </a:lnSpc>
              <a:buClr>
                <a:srgbClr val="000000"/>
              </a:buClr>
              <a:buSzPct val="45000"/>
            </a:pP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Vorsicht bei Wahlpflicht- und Wahlmodulen:</a:t>
            </a:r>
          </a:p>
        </p:txBody>
      </p:sp>
      <p:sp>
        <p:nvSpPr>
          <p:cNvPr id="20" name="Text Box 4">
            <a:extLst>
              <a:ext uri="{FF2B5EF4-FFF2-40B4-BE49-F238E27FC236}">
                <a16:creationId xmlns:a16="http://schemas.microsoft.com/office/drawing/2014/main" id="{5C68F0C0-2AF0-4C3B-BFCC-C342C0EF6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000" y="3420000"/>
            <a:ext cx="747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2000"/>
              </a:lnSpc>
              <a:buClr>
                <a:srgbClr val="000000"/>
              </a:buClr>
              <a:buSzPct val="45000"/>
            </a:pP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es besteht kein Anspruch auf eine Durchführung von Wahlpflicht- und Wahlmodulen (Mindestteilnehmerzahl)</a:t>
            </a:r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F8C2938F-F00A-4803-B034-28A053E6F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000" y="4140000"/>
            <a:ext cx="747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2000"/>
              </a:lnSpc>
              <a:buClr>
                <a:srgbClr val="000000"/>
              </a:buClr>
              <a:buSzPct val="45000"/>
            </a:pP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es besteht die Empfehlung, sich hierzu mit den Kommilitoninnen und Kommilitonen abzustimmen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EE44BA00-6DC6-4CB6-A23C-DA6BC3F44E5F}"/>
              </a:ext>
            </a:extLst>
          </p:cNvPr>
          <p:cNvGrpSpPr/>
          <p:nvPr/>
        </p:nvGrpSpPr>
        <p:grpSpPr>
          <a:xfrm>
            <a:off x="720000" y="4860000"/>
            <a:ext cx="8190000" cy="360362"/>
            <a:chOff x="1080000" y="2880000"/>
            <a:chExt cx="8190000" cy="360362"/>
          </a:xfrm>
        </p:grpSpPr>
        <p:sp>
          <p:nvSpPr>
            <p:cNvPr id="23" name="Text Box 4">
              <a:extLst>
                <a:ext uri="{FF2B5EF4-FFF2-40B4-BE49-F238E27FC236}">
                  <a16:creationId xmlns:a16="http://schemas.microsoft.com/office/drawing/2014/main" id="{CC04F79E-7B2B-4886-B5B1-721844D656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00" y="2880000"/>
              <a:ext cx="783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Modulbeschreibung</a:t>
              </a:r>
            </a:p>
          </p:txBody>
        </p:sp>
        <p:sp>
          <p:nvSpPr>
            <p:cNvPr id="24" name="Text Box 4">
              <a:extLst>
                <a:ext uri="{FF2B5EF4-FFF2-40B4-BE49-F238E27FC236}">
                  <a16:creationId xmlns:a16="http://schemas.microsoft.com/office/drawing/2014/main" id="{1E6BA17A-5B66-4E0C-8AD4-A5ACDFAD9F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88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  <p:sp>
        <p:nvSpPr>
          <p:cNvPr id="25" name="Text Box 4">
            <a:extLst>
              <a:ext uri="{FF2B5EF4-FFF2-40B4-BE49-F238E27FC236}">
                <a16:creationId xmlns:a16="http://schemas.microsoft.com/office/drawing/2014/main" id="{71BB1D21-0A2C-495D-99D5-CAAE2453C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000" y="5400000"/>
            <a:ext cx="78300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2000"/>
              </a:lnSpc>
              <a:buClr>
                <a:srgbClr val="000000"/>
              </a:buClr>
              <a:buSzPct val="45000"/>
            </a:pP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regelt den Inhalt, den Ablauf und die Bewertung eines Moduls</a:t>
            </a:r>
          </a:p>
        </p:txBody>
      </p:sp>
    </p:spTree>
    <p:extLst>
      <p:ext uri="{BB962C8B-B14F-4D97-AF65-F5344CB8AC3E}">
        <p14:creationId xmlns:p14="http://schemas.microsoft.com/office/powerpoint/2010/main" val="4176628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072DB5-05BD-49E1-9E4D-13BEFAFC0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Prof. Dr.-Ing. Johann Zitzelsberger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F6DB1FD-8CA4-4676-8D13-A0322BD2EA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54B8FB9F-8876-46E4-8BB9-59B5038BB0A0}" type="datetime1">
              <a:rPr lang="de-DE" smtClean="0"/>
              <a:t>26.09.2023</a:t>
            </a:fld>
            <a:endParaRPr lang="de-DE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B8E562D5-F221-4BC9-B89A-8736AD556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800" y="1260000"/>
            <a:ext cx="81900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12000"/>
              </a:lnSpc>
              <a:buClr>
                <a:srgbClr val="000000"/>
              </a:buClr>
              <a:buSzPct val="45000"/>
              <a:buFont typeface="StarSymbol" panose="05000000000000000000" pitchFamily="2" charset="0"/>
              <a:buNone/>
            </a:pPr>
            <a:r>
              <a:rPr lang="de-DE" altLang="de-DE" sz="20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Studienberatung (studienbegleitend)</a:t>
            </a:r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1E450B91-9605-4527-B999-8D4936A0D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00" y="1367950"/>
            <a:ext cx="144463" cy="144462"/>
          </a:xfrm>
          <a:prstGeom prst="roundRect">
            <a:avLst>
              <a:gd name="adj" fmla="val 1111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71837B88-D0F9-4C9E-BB4B-356C2F22B494}"/>
              </a:ext>
            </a:extLst>
          </p:cNvPr>
          <p:cNvGrpSpPr/>
          <p:nvPr/>
        </p:nvGrpSpPr>
        <p:grpSpPr>
          <a:xfrm>
            <a:off x="720000" y="1800000"/>
            <a:ext cx="8190000" cy="360362"/>
            <a:chOff x="1080000" y="2880000"/>
            <a:chExt cx="8190000" cy="360362"/>
          </a:xfrm>
        </p:grpSpPr>
        <p:sp>
          <p:nvSpPr>
            <p:cNvPr id="11" name="Text Box 4">
              <a:extLst>
                <a:ext uri="{FF2B5EF4-FFF2-40B4-BE49-F238E27FC236}">
                  <a16:creationId xmlns:a16="http://schemas.microsoft.com/office/drawing/2014/main" id="{509CF0D4-7E94-4967-BE92-F5BFD79D4B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00" y="2880000"/>
              <a:ext cx="783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Hauptansprechpartner ist immer der Modulverantwortliche/Dozent</a:t>
              </a:r>
            </a:p>
          </p:txBody>
        </p:sp>
        <p:sp>
          <p:nvSpPr>
            <p:cNvPr id="13" name="Text Box 4">
              <a:extLst>
                <a:ext uri="{FF2B5EF4-FFF2-40B4-BE49-F238E27FC236}">
                  <a16:creationId xmlns:a16="http://schemas.microsoft.com/office/drawing/2014/main" id="{9518D77F-E7D0-4EFA-A7C2-4B9AD929CD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88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B15F68AC-E6DF-4FE9-A309-344315DA4521}"/>
              </a:ext>
            </a:extLst>
          </p:cNvPr>
          <p:cNvGrpSpPr/>
          <p:nvPr/>
        </p:nvGrpSpPr>
        <p:grpSpPr>
          <a:xfrm>
            <a:off x="720000" y="2340000"/>
            <a:ext cx="8190000" cy="360362"/>
            <a:chOff x="1080000" y="2880000"/>
            <a:chExt cx="8190000" cy="360362"/>
          </a:xfrm>
        </p:grpSpPr>
        <p:sp>
          <p:nvSpPr>
            <p:cNvPr id="15" name="Text Box 4">
              <a:extLst>
                <a:ext uri="{FF2B5EF4-FFF2-40B4-BE49-F238E27FC236}">
                  <a16:creationId xmlns:a16="http://schemas.microsoft.com/office/drawing/2014/main" id="{49B5A82C-9269-4174-B7D6-E45E0F403E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00" y="2880000"/>
              <a:ext cx="783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Eskalationsstufen</a:t>
              </a:r>
            </a:p>
          </p:txBody>
        </p:sp>
        <p:sp>
          <p:nvSpPr>
            <p:cNvPr id="16" name="Text Box 4">
              <a:extLst>
                <a:ext uri="{FF2B5EF4-FFF2-40B4-BE49-F238E27FC236}">
                  <a16:creationId xmlns:a16="http://schemas.microsoft.com/office/drawing/2014/main" id="{4998E5EA-7D5C-4C6B-9EA6-4369E14D72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88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  <p:sp>
        <p:nvSpPr>
          <p:cNvPr id="18" name="Text Box 4">
            <a:extLst>
              <a:ext uri="{FF2B5EF4-FFF2-40B4-BE49-F238E27FC236}">
                <a16:creationId xmlns:a16="http://schemas.microsoft.com/office/drawing/2014/main" id="{10682794-BB9E-4BF2-B02B-81FB6483C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000" y="2880000"/>
            <a:ext cx="78300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2000"/>
              </a:lnSpc>
              <a:buClr>
                <a:srgbClr val="000000"/>
              </a:buClr>
              <a:buSzPct val="45000"/>
            </a:pP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Fachschaftsrat</a:t>
            </a:r>
          </a:p>
        </p:txBody>
      </p:sp>
      <p:sp>
        <p:nvSpPr>
          <p:cNvPr id="20" name="Text Box 4">
            <a:extLst>
              <a:ext uri="{FF2B5EF4-FFF2-40B4-BE49-F238E27FC236}">
                <a16:creationId xmlns:a16="http://schemas.microsoft.com/office/drawing/2014/main" id="{5C68F0C0-2AF0-4C3B-BFCC-C342C0EF6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000" y="3420000"/>
            <a:ext cx="783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2000"/>
              </a:lnSpc>
              <a:buClr>
                <a:srgbClr val="000000"/>
              </a:buClr>
              <a:buSzPct val="45000"/>
            </a:pP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Studiendekan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EE44BA00-6DC6-4CB6-A23C-DA6BC3F44E5F}"/>
              </a:ext>
            </a:extLst>
          </p:cNvPr>
          <p:cNvGrpSpPr/>
          <p:nvPr/>
        </p:nvGrpSpPr>
        <p:grpSpPr>
          <a:xfrm>
            <a:off x="720000" y="5040000"/>
            <a:ext cx="8190000" cy="360362"/>
            <a:chOff x="1080000" y="2880000"/>
            <a:chExt cx="8190000" cy="360362"/>
          </a:xfrm>
        </p:grpSpPr>
        <p:sp>
          <p:nvSpPr>
            <p:cNvPr id="23" name="Text Box 4">
              <a:extLst>
                <a:ext uri="{FF2B5EF4-FFF2-40B4-BE49-F238E27FC236}">
                  <a16:creationId xmlns:a16="http://schemas.microsoft.com/office/drawing/2014/main" id="{CC04F79E-7B2B-4886-B5B1-721844D656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00" y="2880000"/>
              <a:ext cx="783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Praktikumsangelegenheiten</a:t>
              </a:r>
            </a:p>
          </p:txBody>
        </p:sp>
        <p:sp>
          <p:nvSpPr>
            <p:cNvPr id="24" name="Text Box 4">
              <a:extLst>
                <a:ext uri="{FF2B5EF4-FFF2-40B4-BE49-F238E27FC236}">
                  <a16:creationId xmlns:a16="http://schemas.microsoft.com/office/drawing/2014/main" id="{1E6BA17A-5B66-4E0C-8AD4-A5ACDFAD9F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88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  <p:sp>
        <p:nvSpPr>
          <p:cNvPr id="25" name="Text Box 4">
            <a:extLst>
              <a:ext uri="{FF2B5EF4-FFF2-40B4-BE49-F238E27FC236}">
                <a16:creationId xmlns:a16="http://schemas.microsoft.com/office/drawing/2014/main" id="{71BB1D21-0A2C-495D-99D5-CAAE2453C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000" y="5580000"/>
            <a:ext cx="78300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2000"/>
              </a:lnSpc>
              <a:buClr>
                <a:srgbClr val="000000"/>
              </a:buClr>
              <a:buSzPct val="45000"/>
            </a:pP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Praxismodulverantwortlicher</a:t>
            </a:r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0499E047-E93B-47E1-BE1B-E29C842C77FB}"/>
              </a:ext>
            </a:extLst>
          </p:cNvPr>
          <p:cNvGrpSpPr/>
          <p:nvPr/>
        </p:nvGrpSpPr>
        <p:grpSpPr>
          <a:xfrm>
            <a:off x="720000" y="3960000"/>
            <a:ext cx="8190000" cy="360362"/>
            <a:chOff x="1080000" y="2880000"/>
            <a:chExt cx="8190000" cy="360362"/>
          </a:xfrm>
        </p:grpSpPr>
        <p:sp>
          <p:nvSpPr>
            <p:cNvPr id="27" name="Text Box 4">
              <a:extLst>
                <a:ext uri="{FF2B5EF4-FFF2-40B4-BE49-F238E27FC236}">
                  <a16:creationId xmlns:a16="http://schemas.microsoft.com/office/drawing/2014/main" id="{933B7A56-B7BC-461A-AF67-7F66178197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00" y="2880000"/>
              <a:ext cx="783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Prüfungsangelegenheiten</a:t>
              </a:r>
            </a:p>
          </p:txBody>
        </p:sp>
        <p:sp>
          <p:nvSpPr>
            <p:cNvPr id="28" name="Text Box 4">
              <a:extLst>
                <a:ext uri="{FF2B5EF4-FFF2-40B4-BE49-F238E27FC236}">
                  <a16:creationId xmlns:a16="http://schemas.microsoft.com/office/drawing/2014/main" id="{01D6A7F1-2B56-4A21-BDF0-BF9D768607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88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  <p:sp>
        <p:nvSpPr>
          <p:cNvPr id="29" name="Text Box 4">
            <a:extLst>
              <a:ext uri="{FF2B5EF4-FFF2-40B4-BE49-F238E27FC236}">
                <a16:creationId xmlns:a16="http://schemas.microsoft.com/office/drawing/2014/main" id="{44F24CCA-1819-45D3-847D-AFA33B009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000" y="4500000"/>
            <a:ext cx="783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2000"/>
              </a:lnSpc>
              <a:buClr>
                <a:srgbClr val="000000"/>
              </a:buClr>
              <a:buSzPct val="45000"/>
            </a:pP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Prüfungsausschuss</a:t>
            </a:r>
          </a:p>
        </p:txBody>
      </p:sp>
    </p:spTree>
    <p:extLst>
      <p:ext uri="{BB962C8B-B14F-4D97-AF65-F5344CB8AC3E}">
        <p14:creationId xmlns:p14="http://schemas.microsoft.com/office/powerpoint/2010/main" val="31745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072DB5-05BD-49E1-9E4D-13BEFAFC0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Prof. Dr.-Ing. Johann Zitzelsberger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F6DB1FD-8CA4-4676-8D13-A0322BD2EA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54B8FB9F-8876-46E4-8BB9-59B5038BB0A0}" type="datetime1">
              <a:rPr lang="de-DE" smtClean="0"/>
              <a:t>26.09.2023</a:t>
            </a:fld>
            <a:endParaRPr lang="de-DE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B8E562D5-F221-4BC9-B89A-8736AD556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800" y="1260000"/>
            <a:ext cx="81900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12000"/>
              </a:lnSpc>
              <a:buClr>
                <a:srgbClr val="000000"/>
              </a:buClr>
              <a:buSzPct val="45000"/>
              <a:buFont typeface="StarSymbol" panose="05000000000000000000" pitchFamily="2" charset="0"/>
              <a:buNone/>
            </a:pPr>
            <a:r>
              <a:rPr lang="de-DE" altLang="de-DE" sz="20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Studienorganisation</a:t>
            </a:r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1E450B91-9605-4527-B999-8D4936A0D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00" y="1367950"/>
            <a:ext cx="144463" cy="144462"/>
          </a:xfrm>
          <a:prstGeom prst="roundRect">
            <a:avLst>
              <a:gd name="adj" fmla="val 1111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71837B88-D0F9-4C9E-BB4B-356C2F22B494}"/>
              </a:ext>
            </a:extLst>
          </p:cNvPr>
          <p:cNvGrpSpPr/>
          <p:nvPr/>
        </p:nvGrpSpPr>
        <p:grpSpPr>
          <a:xfrm>
            <a:off x="720000" y="1800000"/>
            <a:ext cx="8190000" cy="540000"/>
            <a:chOff x="1080000" y="2880000"/>
            <a:chExt cx="8190000" cy="540000"/>
          </a:xfrm>
        </p:grpSpPr>
        <p:sp>
          <p:nvSpPr>
            <p:cNvPr id="11" name="Text Box 4">
              <a:extLst>
                <a:ext uri="{FF2B5EF4-FFF2-40B4-BE49-F238E27FC236}">
                  <a16:creationId xmlns:a16="http://schemas.microsoft.com/office/drawing/2014/main" id="{509CF0D4-7E94-4967-BE92-F5BFD79D4B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00" y="2880000"/>
              <a:ext cx="7830000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es besteht die Empfehlung, sich an den durch die Studienordnung vorgegebenen Ablauf zu halten</a:t>
              </a:r>
            </a:p>
          </p:txBody>
        </p:sp>
        <p:sp>
          <p:nvSpPr>
            <p:cNvPr id="13" name="Text Box 4">
              <a:extLst>
                <a:ext uri="{FF2B5EF4-FFF2-40B4-BE49-F238E27FC236}">
                  <a16:creationId xmlns:a16="http://schemas.microsoft.com/office/drawing/2014/main" id="{9518D77F-E7D0-4EFA-A7C2-4B9AD929CD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88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B15F68AC-E6DF-4FE9-A309-344315DA4521}"/>
              </a:ext>
            </a:extLst>
          </p:cNvPr>
          <p:cNvGrpSpPr/>
          <p:nvPr/>
        </p:nvGrpSpPr>
        <p:grpSpPr>
          <a:xfrm>
            <a:off x="720000" y="2520000"/>
            <a:ext cx="8190000" cy="360362"/>
            <a:chOff x="1080000" y="2880000"/>
            <a:chExt cx="8190000" cy="360362"/>
          </a:xfrm>
        </p:grpSpPr>
        <p:sp>
          <p:nvSpPr>
            <p:cNvPr id="15" name="Text Box 4">
              <a:extLst>
                <a:ext uri="{FF2B5EF4-FFF2-40B4-BE49-F238E27FC236}">
                  <a16:creationId xmlns:a16="http://schemas.microsoft.com/office/drawing/2014/main" id="{49B5A82C-9269-4174-B7D6-E45E0F403E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00" y="2880000"/>
              <a:ext cx="783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es ist unbedingt auf die Einhaltung der vorgegebenen Fristen zu achten</a:t>
              </a:r>
            </a:p>
          </p:txBody>
        </p:sp>
        <p:sp>
          <p:nvSpPr>
            <p:cNvPr id="16" name="Text Box 4">
              <a:extLst>
                <a:ext uri="{FF2B5EF4-FFF2-40B4-BE49-F238E27FC236}">
                  <a16:creationId xmlns:a16="http://schemas.microsoft.com/office/drawing/2014/main" id="{4998E5EA-7D5C-4C6B-9EA6-4369E14D72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88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  <p:sp>
        <p:nvSpPr>
          <p:cNvPr id="20" name="Text Box 4">
            <a:extLst>
              <a:ext uri="{FF2B5EF4-FFF2-40B4-BE49-F238E27FC236}">
                <a16:creationId xmlns:a16="http://schemas.microsoft.com/office/drawing/2014/main" id="{5C68F0C0-2AF0-4C3B-BFCC-C342C0EF6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000" y="3600000"/>
            <a:ext cx="783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2000"/>
              </a:lnSpc>
              <a:buClr>
                <a:srgbClr val="000000"/>
              </a:buClr>
              <a:buSzPct val="45000"/>
            </a:pP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https://www.fh-zwickau.de/studium/studierende/studienorganisation/</a:t>
            </a:r>
          </a:p>
        </p:txBody>
      </p: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B5929EF6-C5BE-4602-9A4F-ED1D36F119DF}"/>
              </a:ext>
            </a:extLst>
          </p:cNvPr>
          <p:cNvGrpSpPr/>
          <p:nvPr/>
        </p:nvGrpSpPr>
        <p:grpSpPr>
          <a:xfrm>
            <a:off x="720000" y="3060000"/>
            <a:ext cx="8190000" cy="360362"/>
            <a:chOff x="1080000" y="2880000"/>
            <a:chExt cx="8190000" cy="360362"/>
          </a:xfrm>
        </p:grpSpPr>
        <p:sp>
          <p:nvSpPr>
            <p:cNvPr id="31" name="Text Box 4">
              <a:extLst>
                <a:ext uri="{FF2B5EF4-FFF2-40B4-BE49-F238E27FC236}">
                  <a16:creationId xmlns:a16="http://schemas.microsoft.com/office/drawing/2014/main" id="{E1C9764B-533E-4A89-8531-B869D8C660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00" y="2880000"/>
              <a:ext cx="783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Info-Portal der Hochschule</a:t>
              </a:r>
            </a:p>
          </p:txBody>
        </p:sp>
        <p:sp>
          <p:nvSpPr>
            <p:cNvPr id="32" name="Text Box 4">
              <a:extLst>
                <a:ext uri="{FF2B5EF4-FFF2-40B4-BE49-F238E27FC236}">
                  <a16:creationId xmlns:a16="http://schemas.microsoft.com/office/drawing/2014/main" id="{FC02E2FE-EC61-4ACB-A064-1590E8AE12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88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  <p:pic>
        <p:nvPicPr>
          <p:cNvPr id="33" name="Grafik 32" descr="Link">
            <a:hlinkClick r:id="rId2"/>
            <a:extLst>
              <a:ext uri="{FF2B5EF4-FFF2-40B4-BE49-F238E27FC236}">
                <a16:creationId xmlns:a16="http://schemas.microsoft.com/office/drawing/2014/main" id="{933CA2B3-653F-4A87-B308-AFC5E25D3D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40000" y="3600000"/>
            <a:ext cx="360000" cy="360000"/>
          </a:xfrm>
          <a:prstGeom prst="rect">
            <a:avLst/>
          </a:prstGeom>
        </p:spPr>
      </p:pic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D83220E2-9ACB-460E-99DD-C6E558FA6477}"/>
              </a:ext>
            </a:extLst>
          </p:cNvPr>
          <p:cNvGrpSpPr/>
          <p:nvPr/>
        </p:nvGrpSpPr>
        <p:grpSpPr>
          <a:xfrm>
            <a:off x="648000" y="4140000"/>
            <a:ext cx="8262000" cy="360362"/>
            <a:chOff x="1080000" y="2880000"/>
            <a:chExt cx="8262000" cy="360362"/>
          </a:xfrm>
        </p:grpSpPr>
        <p:sp>
          <p:nvSpPr>
            <p:cNvPr id="35" name="Text Box 4">
              <a:extLst>
                <a:ext uri="{FF2B5EF4-FFF2-40B4-BE49-F238E27FC236}">
                  <a16:creationId xmlns:a16="http://schemas.microsoft.com/office/drawing/2014/main" id="{2526C151-6382-499B-8633-CB2D696634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2000" y="2880000"/>
              <a:ext cx="783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12000"/>
                </a:lnSpc>
                <a:buClr>
                  <a:srgbClr val="000000"/>
                </a:buClr>
                <a:buSzPct val="45000"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Info-Portale der Fakultät</a:t>
              </a:r>
            </a:p>
          </p:txBody>
        </p:sp>
        <p:sp>
          <p:nvSpPr>
            <p:cNvPr id="36" name="Text Box 4">
              <a:extLst>
                <a:ext uri="{FF2B5EF4-FFF2-40B4-BE49-F238E27FC236}">
                  <a16:creationId xmlns:a16="http://schemas.microsoft.com/office/drawing/2014/main" id="{7DF85F8F-EB8E-4FB1-97BA-210DBE6A9B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000" y="2880000"/>
              <a:ext cx="36000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>
                <a:lnSpc>
                  <a:spcPct val="112000"/>
                </a:lnSpc>
                <a:buClr>
                  <a:srgbClr val="000000"/>
                </a:buClr>
                <a:buSzPct val="45000"/>
                <a:buFont typeface="StarSymbol" panose="05000000000000000000" pitchFamily="2" charset="0"/>
                <a:buNone/>
              </a:pPr>
              <a:r>
                <a:rPr lang="de-DE" altLang="de-DE" sz="1600" dirty="0">
                  <a:solidFill>
                    <a:srgbClr val="000000"/>
                  </a:solidFill>
                  <a:latin typeface="Plantagenet Cherokee" panose="02020602070100000000" pitchFamily="18" charset="0"/>
                </a:rPr>
                <a:t>–</a:t>
              </a:r>
            </a:p>
          </p:txBody>
        </p:sp>
      </p:grpSp>
      <p:sp>
        <p:nvSpPr>
          <p:cNvPr id="37" name="Text Box 4">
            <a:extLst>
              <a:ext uri="{FF2B5EF4-FFF2-40B4-BE49-F238E27FC236}">
                <a16:creationId xmlns:a16="http://schemas.microsoft.com/office/drawing/2014/main" id="{736C4ED3-4F28-4327-A048-DF33E45B1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000" y="4680000"/>
            <a:ext cx="783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2000"/>
              </a:lnSpc>
              <a:buClr>
                <a:srgbClr val="000000"/>
              </a:buClr>
              <a:buSzPct val="45000"/>
            </a:pP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https://www.fh-zwickau.de/elt/studium/informationen-fuer-studierende/</a:t>
            </a:r>
          </a:p>
        </p:txBody>
      </p:sp>
      <p:sp>
        <p:nvSpPr>
          <p:cNvPr id="38" name="Text Box 4">
            <a:extLst>
              <a:ext uri="{FF2B5EF4-FFF2-40B4-BE49-F238E27FC236}">
                <a16:creationId xmlns:a16="http://schemas.microsoft.com/office/drawing/2014/main" id="{C2ED949B-475A-4D77-B5A0-2222EB1B6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000" y="5220000"/>
            <a:ext cx="783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2000"/>
              </a:lnSpc>
              <a:buClr>
                <a:srgbClr val="000000"/>
              </a:buClr>
              <a:buSzPct val="45000"/>
            </a:pP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Laufwerk Y:\Lehre\ETechnik\</a:t>
            </a:r>
          </a:p>
        </p:txBody>
      </p:sp>
      <p:pic>
        <p:nvPicPr>
          <p:cNvPr id="39" name="Grafik 38" descr="Link">
            <a:hlinkClick r:id="rId5"/>
            <a:extLst>
              <a:ext uri="{FF2B5EF4-FFF2-40B4-BE49-F238E27FC236}">
                <a16:creationId xmlns:a16="http://schemas.microsoft.com/office/drawing/2014/main" id="{8EC38B79-458A-4F2D-86CD-CF306B9312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40000" y="4680000"/>
            <a:ext cx="360000" cy="360000"/>
          </a:xfrm>
          <a:prstGeom prst="rect">
            <a:avLst/>
          </a:prstGeom>
        </p:spPr>
      </p:pic>
      <p:sp>
        <p:nvSpPr>
          <p:cNvPr id="40" name="Text Box 4">
            <a:extLst>
              <a:ext uri="{FF2B5EF4-FFF2-40B4-BE49-F238E27FC236}">
                <a16:creationId xmlns:a16="http://schemas.microsoft.com/office/drawing/2014/main" id="{DBFB4C8D-6B7E-4A96-A88A-37172767E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000" y="5760000"/>
            <a:ext cx="783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2000"/>
              </a:lnSpc>
              <a:buClr>
                <a:srgbClr val="000000"/>
              </a:buClr>
              <a:buSzPct val="45000"/>
            </a:pP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Laufwerk Y:\Lehre\ETechnik\01-Virtueller Schaukasten</a:t>
            </a:r>
          </a:p>
        </p:txBody>
      </p:sp>
    </p:spTree>
    <p:extLst>
      <p:ext uri="{BB962C8B-B14F-4D97-AF65-F5344CB8AC3E}">
        <p14:creationId xmlns:p14="http://schemas.microsoft.com/office/powerpoint/2010/main" val="3990322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072DB5-05BD-49E1-9E4D-13BEFAFC0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Prof. Dr.-Ing. Johann Zitzelsberger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F6DB1FD-8CA4-4676-8D13-A0322BD2EA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54B8FB9F-8876-46E4-8BB9-59B5038BB0A0}" type="datetime1">
              <a:rPr lang="de-DE" smtClean="0"/>
              <a:t>26.09.2023</a:t>
            </a:fld>
            <a:endParaRPr lang="de-DE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B8E562D5-F221-4BC9-B89A-8736AD556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800" y="1260000"/>
            <a:ext cx="81900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12000"/>
              </a:lnSpc>
              <a:buClr>
                <a:srgbClr val="000000"/>
              </a:buClr>
              <a:buSzPct val="45000"/>
              <a:buFont typeface="StarSymbol" panose="05000000000000000000" pitchFamily="2" charset="0"/>
              <a:buNone/>
            </a:pPr>
            <a:r>
              <a:rPr lang="de-DE" altLang="de-DE" sz="20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Familiengerechte Hochschule</a:t>
            </a:r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1E450B91-9605-4527-B999-8D4936A0D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00" y="1367950"/>
            <a:ext cx="144463" cy="144462"/>
          </a:xfrm>
          <a:prstGeom prst="roundRect">
            <a:avLst>
              <a:gd name="adj" fmla="val 1111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509CF0D4-7E94-4967-BE92-F5BFD79D4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00" y="1800000"/>
            <a:ext cx="819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2000"/>
              </a:lnSpc>
              <a:buClr>
                <a:srgbClr val="000000"/>
              </a:buClr>
              <a:buSzPct val="45000"/>
            </a:pP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&lt;Link&gt;</a:t>
            </a:r>
          </a:p>
        </p:txBody>
      </p:sp>
      <p:pic>
        <p:nvPicPr>
          <p:cNvPr id="33" name="Grafik 32" descr="Link">
            <a:hlinkClick r:id="rId2"/>
            <a:extLst>
              <a:ext uri="{FF2B5EF4-FFF2-40B4-BE49-F238E27FC236}">
                <a16:creationId xmlns:a16="http://schemas.microsoft.com/office/drawing/2014/main" id="{933CA2B3-653F-4A87-B308-AFC5E25D3D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40000" y="1800000"/>
            <a:ext cx="360000" cy="360000"/>
          </a:xfrm>
          <a:prstGeom prst="rect">
            <a:avLst/>
          </a:prstGeom>
        </p:spPr>
      </p:pic>
      <p:sp>
        <p:nvSpPr>
          <p:cNvPr id="26" name="Text Box 2">
            <a:extLst>
              <a:ext uri="{FF2B5EF4-FFF2-40B4-BE49-F238E27FC236}">
                <a16:creationId xmlns:a16="http://schemas.microsoft.com/office/drawing/2014/main" id="{6B0F818C-3A0B-4180-A421-D260E1E61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800" y="2340000"/>
            <a:ext cx="81900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12000"/>
              </a:lnSpc>
              <a:buClr>
                <a:srgbClr val="000000"/>
              </a:buClr>
              <a:buSzPct val="45000"/>
              <a:buFont typeface="StarSymbol" panose="05000000000000000000" pitchFamily="2" charset="0"/>
              <a:buNone/>
            </a:pPr>
            <a:r>
              <a:rPr lang="de-DE" altLang="de-DE" sz="20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Inklusionsberatung</a:t>
            </a:r>
          </a:p>
        </p:txBody>
      </p:sp>
      <p:sp>
        <p:nvSpPr>
          <p:cNvPr id="27" name="AutoShape 3">
            <a:extLst>
              <a:ext uri="{FF2B5EF4-FFF2-40B4-BE49-F238E27FC236}">
                <a16:creationId xmlns:a16="http://schemas.microsoft.com/office/drawing/2014/main" id="{AE0D969F-98E7-486B-9807-8DDE43B4B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00" y="2447950"/>
            <a:ext cx="144463" cy="144462"/>
          </a:xfrm>
          <a:prstGeom prst="roundRect">
            <a:avLst>
              <a:gd name="adj" fmla="val 1111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8" name="Text Box 4">
            <a:extLst>
              <a:ext uri="{FF2B5EF4-FFF2-40B4-BE49-F238E27FC236}">
                <a16:creationId xmlns:a16="http://schemas.microsoft.com/office/drawing/2014/main" id="{3D7F651B-986C-4FA8-B508-928522E6E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00" y="2880000"/>
            <a:ext cx="819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2000"/>
              </a:lnSpc>
              <a:buClr>
                <a:srgbClr val="000000"/>
              </a:buClr>
              <a:buSzPct val="45000"/>
            </a:pP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&lt;Link&gt;</a:t>
            </a:r>
          </a:p>
        </p:txBody>
      </p:sp>
      <p:pic>
        <p:nvPicPr>
          <p:cNvPr id="29" name="Grafik 28" descr="Link">
            <a:hlinkClick r:id="rId5"/>
            <a:extLst>
              <a:ext uri="{FF2B5EF4-FFF2-40B4-BE49-F238E27FC236}">
                <a16:creationId xmlns:a16="http://schemas.microsoft.com/office/drawing/2014/main" id="{1969B315-88E1-4850-839B-759DA10F43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40000" y="2880000"/>
            <a:ext cx="360000" cy="360000"/>
          </a:xfrm>
          <a:prstGeom prst="rect">
            <a:avLst/>
          </a:prstGeom>
        </p:spPr>
      </p:pic>
      <p:sp>
        <p:nvSpPr>
          <p:cNvPr id="41" name="Text Box 2">
            <a:extLst>
              <a:ext uri="{FF2B5EF4-FFF2-40B4-BE49-F238E27FC236}">
                <a16:creationId xmlns:a16="http://schemas.microsoft.com/office/drawing/2014/main" id="{6CC73BD0-DAB4-4D6E-B217-B3CBD02A7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800" y="3420000"/>
            <a:ext cx="81900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12000"/>
              </a:lnSpc>
              <a:buClr>
                <a:srgbClr val="000000"/>
              </a:buClr>
              <a:buSzPct val="45000"/>
              <a:buFont typeface="StarSymbol" panose="05000000000000000000" pitchFamily="2" charset="0"/>
              <a:buNone/>
            </a:pPr>
            <a:r>
              <a:rPr lang="de-DE" altLang="de-DE" sz="20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Studentische Initiativen an der Fakultät und darüber hinaus</a:t>
            </a:r>
          </a:p>
        </p:txBody>
      </p:sp>
      <p:sp>
        <p:nvSpPr>
          <p:cNvPr id="42" name="AutoShape 3">
            <a:extLst>
              <a:ext uri="{FF2B5EF4-FFF2-40B4-BE49-F238E27FC236}">
                <a16:creationId xmlns:a16="http://schemas.microsoft.com/office/drawing/2014/main" id="{E8A788FF-2C6E-48C8-8BF4-1F2156406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00" y="3527950"/>
            <a:ext cx="144463" cy="144462"/>
          </a:xfrm>
          <a:prstGeom prst="roundRect">
            <a:avLst>
              <a:gd name="adj" fmla="val 1111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" name="Text Box 4">
            <a:extLst>
              <a:ext uri="{FF2B5EF4-FFF2-40B4-BE49-F238E27FC236}">
                <a16:creationId xmlns:a16="http://schemas.microsoft.com/office/drawing/2014/main" id="{5FB6B15D-59D8-497B-9B7C-11AA1ABDD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00" y="3960000"/>
            <a:ext cx="819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2000"/>
              </a:lnSpc>
              <a:buClr>
                <a:srgbClr val="000000"/>
              </a:buClr>
              <a:buSzPct val="45000"/>
            </a:pP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Studentisches Projekt „</a:t>
            </a:r>
            <a:r>
              <a:rPr lang="de-DE" altLang="de-DE" sz="1600" dirty="0" err="1">
                <a:solidFill>
                  <a:srgbClr val="000000"/>
                </a:solidFill>
                <a:latin typeface="Plantagenet Cherokee" panose="02020602070100000000" pitchFamily="18" charset="0"/>
              </a:rPr>
              <a:t>AuRoVe</a:t>
            </a: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“ an der Professur für elektrische Maschinen und Antriebe</a:t>
            </a:r>
          </a:p>
        </p:txBody>
      </p:sp>
      <p:sp>
        <p:nvSpPr>
          <p:cNvPr id="45" name="Text Box 4">
            <a:extLst>
              <a:ext uri="{FF2B5EF4-FFF2-40B4-BE49-F238E27FC236}">
                <a16:creationId xmlns:a16="http://schemas.microsoft.com/office/drawing/2014/main" id="{74006B55-2DBF-49AB-957E-017D8B2F3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00" y="4500000"/>
            <a:ext cx="819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2000"/>
              </a:lnSpc>
              <a:buClr>
                <a:srgbClr val="000000"/>
              </a:buClr>
              <a:buSzPct val="45000"/>
            </a:pP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VDE-Hochschulgruppe</a:t>
            </a: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5875E12D-1E1E-41A3-88F6-DF5373471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800" y="5040000"/>
            <a:ext cx="819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2000"/>
              </a:lnSpc>
              <a:buClr>
                <a:srgbClr val="000000"/>
              </a:buClr>
              <a:buSzPct val="45000"/>
            </a:pP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RACING-Team</a:t>
            </a:r>
          </a:p>
        </p:txBody>
      </p:sp>
      <p:sp>
        <p:nvSpPr>
          <p:cNvPr id="20" name="Text Box 4">
            <a:extLst>
              <a:ext uri="{FF2B5EF4-FFF2-40B4-BE49-F238E27FC236}">
                <a16:creationId xmlns:a16="http://schemas.microsoft.com/office/drawing/2014/main" id="{E1041EB5-A8C9-4E39-A690-9D6064C51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800" y="5579638"/>
            <a:ext cx="819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2000"/>
              </a:lnSpc>
              <a:buClr>
                <a:srgbClr val="000000"/>
              </a:buClr>
              <a:buSzPct val="45000"/>
            </a:pP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and </a:t>
            </a:r>
            <a:r>
              <a:rPr lang="de-DE" altLang="de-DE" sz="1600" dirty="0" err="1">
                <a:solidFill>
                  <a:srgbClr val="000000"/>
                </a:solidFill>
                <a:latin typeface="Plantagenet Cherokee" panose="02020602070100000000" pitchFamily="18" charset="0"/>
              </a:rPr>
              <a:t>many</a:t>
            </a: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 </a:t>
            </a:r>
            <a:r>
              <a:rPr lang="de-DE" altLang="de-DE" sz="1600" dirty="0" err="1">
                <a:solidFill>
                  <a:srgbClr val="000000"/>
                </a:solidFill>
                <a:latin typeface="Plantagenet Cherokee" panose="02020602070100000000" pitchFamily="18" charset="0"/>
              </a:rPr>
              <a:t>more</a:t>
            </a:r>
            <a:r>
              <a:rPr lang="de-DE" altLang="de-DE" sz="1600" dirty="0">
                <a:solidFill>
                  <a:srgbClr val="000000"/>
                </a:solidFill>
                <a:latin typeface="Plantagenet Cherokee" panose="02020602070100000000" pitchFamily="18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79541438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Office PowerPoint</Application>
  <PresentationFormat>Bildschirmpräsentation (4:3)</PresentationFormat>
  <Paragraphs>114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Franklin Gothic Medium</vt:lpstr>
      <vt:lpstr>Plantagenet Cherokee</vt:lpstr>
      <vt:lpstr>Segoe UI</vt:lpstr>
      <vt:lpstr>StarSymbol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Westsächsische Hochschule Zwickau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Propädeutische Tage WiSe2022</dc:title>
  <dc:subject>SD</dc:subject>
  <dc:creator>Prof. Dr.-Ing. Johann Zitzelsberger</dc:creator>
  <cp:lastModifiedBy>Johann Zitzelsberger</cp:lastModifiedBy>
  <cp:revision>79</cp:revision>
  <dcterms:created xsi:type="dcterms:W3CDTF">2013-06-21T06:31:42Z</dcterms:created>
  <dcterms:modified xsi:type="dcterms:W3CDTF">2023-09-26T17:23:34Z</dcterms:modified>
</cp:coreProperties>
</file>